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98" r:id="rId1"/>
  </p:sldMasterIdLst>
  <p:notesMasterIdLst>
    <p:notesMasterId r:id="rId28"/>
  </p:notesMasterIdLst>
  <p:handoutMasterIdLst>
    <p:handoutMasterId r:id="rId29"/>
  </p:handoutMasterIdLst>
  <p:sldIdLst>
    <p:sldId id="261" r:id="rId2"/>
    <p:sldId id="272" r:id="rId3"/>
    <p:sldId id="286" r:id="rId4"/>
    <p:sldId id="263" r:id="rId5"/>
    <p:sldId id="265" r:id="rId6"/>
    <p:sldId id="277" r:id="rId7"/>
    <p:sldId id="287" r:id="rId8"/>
    <p:sldId id="266" r:id="rId9"/>
    <p:sldId id="278" r:id="rId10"/>
    <p:sldId id="279" r:id="rId11"/>
    <p:sldId id="288" r:id="rId12"/>
    <p:sldId id="267" r:id="rId13"/>
    <p:sldId id="289" r:id="rId14"/>
    <p:sldId id="274" r:id="rId15"/>
    <p:sldId id="268" r:id="rId16"/>
    <p:sldId id="290" r:id="rId17"/>
    <p:sldId id="269" r:id="rId18"/>
    <p:sldId id="291" r:id="rId19"/>
    <p:sldId id="270" r:id="rId20"/>
    <p:sldId id="283" r:id="rId21"/>
    <p:sldId id="284" r:id="rId22"/>
    <p:sldId id="292" r:id="rId23"/>
    <p:sldId id="285" r:id="rId24"/>
    <p:sldId id="293" r:id="rId25"/>
    <p:sldId id="271" r:id="rId26"/>
    <p:sldId id="260" r:id="rId27"/>
  </p:sldIdLst>
  <p:sldSz cx="12192000" cy="6858000"/>
  <p:notesSz cx="6858000" cy="9144000"/>
  <p:embeddedFontLst>
    <p:embeddedFont>
      <p:font typeface="Adobe 고딕 Std B" panose="020B0800000000000000" pitchFamily="34" charset="-127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Noto Sans" panose="020B0502040504020204" pitchFamily="34" charset="0"/>
      <p:regular r:id="rId35"/>
      <p:bold r:id="rId36"/>
      <p:italic r:id="rId37"/>
      <p:boldItalic r:id="rId38"/>
    </p:embeddedFont>
    <p:embeddedFont>
      <p:font typeface="나눔고딕" panose="020D0604000000000000" pitchFamily="50" charset="-127"/>
      <p:regular r:id="rId39"/>
      <p:bold r:id="rId40"/>
    </p:embeddedFont>
    <p:embeddedFont>
      <p:font typeface="나눔고딕 ExtraBold" panose="020D0904000000000000" pitchFamily="50" charset="-127"/>
      <p:bold r:id="rId41"/>
    </p:embeddedFont>
    <p:embeddedFont>
      <p:font typeface="맑은 고딕" panose="020B0503020000020004" pitchFamily="50" charset="-127"/>
      <p:regular r:id="rId42"/>
      <p:bold r:id="rId4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EBF5FA"/>
    <a:srgbClr val="FFFFCC"/>
    <a:srgbClr val="66CCFF"/>
    <a:srgbClr val="3399FF"/>
    <a:srgbClr val="3366FF"/>
    <a:srgbClr val="E3F2FC"/>
    <a:srgbClr val="33CCFF"/>
    <a:srgbClr val="CCEC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40" autoAdjust="0"/>
    <p:restoredTop sz="97039"/>
  </p:normalViewPr>
  <p:slideViewPr>
    <p:cSldViewPr snapToGrid="0" snapToObjects="1">
      <p:cViewPr varScale="1">
        <p:scale>
          <a:sx n="110" d="100"/>
          <a:sy n="110" d="100"/>
        </p:scale>
        <p:origin x="58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301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6BD8858-B250-EA29-B0BD-1E9356E6B6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27ADEBA-75B2-4C9F-6ACD-673EBB3E7C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F05B7-B7E9-496B-AE8F-F7B1B8957E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0EFB43-3093-8405-6911-94A8B615DD0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1335E2-A6F7-E062-DA28-E4E56B067EA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8B04-8C4B-49D2-98C4-427A94A51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374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D8B192-CA8B-43BA-B9DA-82BAFF327651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775D9C-141E-409B-9157-D4FCE92B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898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11">
            <a:extLst>
              <a:ext uri="{FF2B5EF4-FFF2-40B4-BE49-F238E27FC236}">
                <a16:creationId xmlns:a16="http://schemas.microsoft.com/office/drawing/2014/main" id="{6228BF17-219C-22CA-2E07-99B66C85F4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t="2553" b="255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자유형 34">
            <a:extLst>
              <a:ext uri="{FF2B5EF4-FFF2-40B4-BE49-F238E27FC236}">
                <a16:creationId xmlns:a16="http://schemas.microsoft.com/office/drawing/2014/main" id="{CC9B76C2-2F73-A378-F6EE-E7A5516F3071}"/>
              </a:ext>
            </a:extLst>
          </p:cNvPr>
          <p:cNvSpPr/>
          <p:nvPr userDrawn="1"/>
        </p:nvSpPr>
        <p:spPr>
          <a:xfrm rot="16200000">
            <a:off x="-110312" y="4080688"/>
            <a:ext cx="2889609" cy="2665014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7" name="자유형 10">
            <a:extLst>
              <a:ext uri="{FF2B5EF4-FFF2-40B4-BE49-F238E27FC236}">
                <a16:creationId xmlns:a16="http://schemas.microsoft.com/office/drawing/2014/main" id="{52233C53-3073-A94A-B416-A9BC4BDCD9EC}"/>
              </a:ext>
            </a:extLst>
          </p:cNvPr>
          <p:cNvSpPr/>
          <p:nvPr userDrawn="1"/>
        </p:nvSpPr>
        <p:spPr>
          <a:xfrm>
            <a:off x="6115908" y="1"/>
            <a:ext cx="5367710" cy="4429761"/>
          </a:xfrm>
          <a:custGeom>
            <a:avLst/>
            <a:gdLst>
              <a:gd name="connsiteX0" fmla="*/ 648058 w 5367710"/>
              <a:gd name="connsiteY0" fmla="*/ 0 h 4429761"/>
              <a:gd name="connsiteX1" fmla="*/ 4719652 w 5367710"/>
              <a:gd name="connsiteY1" fmla="*/ 0 h 4429761"/>
              <a:gd name="connsiteX2" fmla="*/ 4754848 w 5367710"/>
              <a:gd name="connsiteY2" fmla="*/ 38725 h 4429761"/>
              <a:gd name="connsiteX3" fmla="*/ 5367710 w 5367710"/>
              <a:gd name="connsiteY3" fmla="*/ 1745906 h 4429761"/>
              <a:gd name="connsiteX4" fmla="*/ 2683855 w 5367710"/>
              <a:gd name="connsiteY4" fmla="*/ 4429761 h 4429761"/>
              <a:gd name="connsiteX5" fmla="*/ 0 w 5367710"/>
              <a:gd name="connsiteY5" fmla="*/ 1745906 h 4429761"/>
              <a:gd name="connsiteX6" fmla="*/ 612863 w 5367710"/>
              <a:gd name="connsiteY6" fmla="*/ 38725 h 4429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67710" h="4429761">
                <a:moveTo>
                  <a:pt x="648058" y="0"/>
                </a:moveTo>
                <a:lnTo>
                  <a:pt x="4719652" y="0"/>
                </a:lnTo>
                <a:lnTo>
                  <a:pt x="4754848" y="38725"/>
                </a:lnTo>
                <a:cubicBezTo>
                  <a:pt x="5137716" y="502654"/>
                  <a:pt x="5367710" y="1097421"/>
                  <a:pt x="5367710" y="1745906"/>
                </a:cubicBezTo>
                <a:cubicBezTo>
                  <a:pt x="5367710" y="3228158"/>
                  <a:pt x="4166107" y="4429761"/>
                  <a:pt x="2683855" y="4429761"/>
                </a:cubicBezTo>
                <a:cubicBezTo>
                  <a:pt x="1201603" y="4429761"/>
                  <a:pt x="0" y="3228158"/>
                  <a:pt x="0" y="1745906"/>
                </a:cubicBezTo>
                <a:cubicBezTo>
                  <a:pt x="0" y="1097421"/>
                  <a:pt x="229995" y="502654"/>
                  <a:pt x="612863" y="38725"/>
                </a:cubicBezTo>
                <a:close/>
              </a:path>
            </a:pathLst>
          </a:cu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>
              <a:solidFill>
                <a:srgbClr val="99CCFF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DA73F3D-2F94-4F4C-D497-4BFF6AD4F574}"/>
              </a:ext>
            </a:extLst>
          </p:cNvPr>
          <p:cNvSpPr/>
          <p:nvPr userDrawn="1"/>
        </p:nvSpPr>
        <p:spPr>
          <a:xfrm>
            <a:off x="8721373" y="1857588"/>
            <a:ext cx="3477949" cy="3477949"/>
          </a:xfrm>
          <a:prstGeom prst="ellipse">
            <a:avLst/>
          </a:pr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자유형 15">
            <a:extLst>
              <a:ext uri="{FF2B5EF4-FFF2-40B4-BE49-F238E27FC236}">
                <a16:creationId xmlns:a16="http://schemas.microsoft.com/office/drawing/2014/main" id="{A032380F-C340-5581-DC79-6593FFBC65B8}"/>
              </a:ext>
            </a:extLst>
          </p:cNvPr>
          <p:cNvSpPr/>
          <p:nvPr userDrawn="1"/>
        </p:nvSpPr>
        <p:spPr>
          <a:xfrm rot="10800000">
            <a:off x="5470280" y="5469133"/>
            <a:ext cx="6719733" cy="1398386"/>
          </a:xfrm>
          <a:custGeom>
            <a:avLst/>
            <a:gdLst>
              <a:gd name="connsiteX0" fmla="*/ 0 w 5603420"/>
              <a:gd name="connsiteY0" fmla="*/ 0 h 3607207"/>
              <a:gd name="connsiteX1" fmla="*/ 5602251 w 5603420"/>
              <a:gd name="connsiteY1" fmla="*/ 0 h 3607207"/>
              <a:gd name="connsiteX2" fmla="*/ 5603420 w 5603420"/>
              <a:gd name="connsiteY2" fmla="*/ 46241 h 3607207"/>
              <a:gd name="connsiteX3" fmla="*/ 2042454 w 5603420"/>
              <a:gd name="connsiteY3" fmla="*/ 3607207 h 3607207"/>
              <a:gd name="connsiteX4" fmla="*/ 51484 w 5603420"/>
              <a:gd name="connsiteY4" fmla="*/ 2999050 h 3607207"/>
              <a:gd name="connsiteX5" fmla="*/ 0 w 5603420"/>
              <a:gd name="connsiteY5" fmla="*/ 2960551 h 3607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03420" h="3607207">
                <a:moveTo>
                  <a:pt x="0" y="0"/>
                </a:moveTo>
                <a:lnTo>
                  <a:pt x="5602251" y="0"/>
                </a:lnTo>
                <a:lnTo>
                  <a:pt x="5603420" y="46241"/>
                </a:lnTo>
                <a:cubicBezTo>
                  <a:pt x="5603420" y="2012908"/>
                  <a:pt x="4009121" y="3607207"/>
                  <a:pt x="2042454" y="3607207"/>
                </a:cubicBezTo>
                <a:cubicBezTo>
                  <a:pt x="1304954" y="3607207"/>
                  <a:pt x="619818" y="3383009"/>
                  <a:pt x="51484" y="2999050"/>
                </a:cubicBezTo>
                <a:lnTo>
                  <a:pt x="0" y="29605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6643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F08E4DFE-3042-9C65-6DB0-7CF2112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>
            <a:normAutofit/>
          </a:bodyPr>
          <a:lstStyle>
            <a:lvl1pPr algn="l">
              <a:defRPr sz="32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30021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BF4A41-C4AB-4EED-E192-B63E0F339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>
            <a:normAutofit/>
          </a:bodyPr>
          <a:lstStyle>
            <a:lvl1pPr algn="l">
              <a:defRPr sz="32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53066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1A8B64-C9D2-86D1-16A0-A8B66F4F32E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5303520"/>
          </a:xfrm>
          <a:custGeom>
            <a:avLst/>
            <a:gdLst>
              <a:gd name="connsiteX0" fmla="*/ 0 w 12192000"/>
              <a:gd name="connsiteY0" fmla="*/ 0 h 5303520"/>
              <a:gd name="connsiteX1" fmla="*/ 12192000 w 12192000"/>
              <a:gd name="connsiteY1" fmla="*/ 0 h 5303520"/>
              <a:gd name="connsiteX2" fmla="*/ 12192000 w 12192000"/>
              <a:gd name="connsiteY2" fmla="*/ 5303520 h 5303520"/>
              <a:gd name="connsiteX3" fmla="*/ 0 w 12192000"/>
              <a:gd name="connsiteY3" fmla="*/ 5303520 h 5303520"/>
              <a:gd name="connsiteX4" fmla="*/ 0 w 12192000"/>
              <a:gd name="connsiteY4" fmla="*/ 0 h 5303520"/>
              <a:gd name="connsiteX0" fmla="*/ 0 w 12192000"/>
              <a:gd name="connsiteY0" fmla="*/ 0 h 5303520"/>
              <a:gd name="connsiteX1" fmla="*/ 12192000 w 12192000"/>
              <a:gd name="connsiteY1" fmla="*/ 0 h 5303520"/>
              <a:gd name="connsiteX2" fmla="*/ 12192000 w 12192000"/>
              <a:gd name="connsiteY2" fmla="*/ 5303520 h 5303520"/>
              <a:gd name="connsiteX3" fmla="*/ 0 w 12192000"/>
              <a:gd name="connsiteY3" fmla="*/ 2032000 h 5303520"/>
              <a:gd name="connsiteX4" fmla="*/ 0 w 12192000"/>
              <a:gd name="connsiteY4" fmla="*/ 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303520">
                <a:moveTo>
                  <a:pt x="0" y="0"/>
                </a:moveTo>
                <a:lnTo>
                  <a:pt x="12192000" y="0"/>
                </a:lnTo>
                <a:lnTo>
                  <a:pt x="12192000" y="5303520"/>
                </a:lnTo>
                <a:lnTo>
                  <a:pt x="0" y="2032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5513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11DC81B-CB35-9116-34C7-F78936364228}"/>
              </a:ext>
            </a:extLst>
          </p:cNvPr>
          <p:cNvSpPr/>
          <p:nvPr userDrawn="1"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7520F9B1-DE99-4EAB-AEEB-26EE34358AC0}" type="datetime1">
              <a:rPr kumimoji="1" lang="ko-KR" altLang="en-US" smtClean="0"/>
              <a:pPr/>
              <a:t>2023-05-08</a:t>
            </a:fld>
            <a:endParaRPr kumimoji="1"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E9A312BF-63D2-D540-ADA9-6DC63533A88E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9691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5" r:id="rId2"/>
    <p:sldLayoutId id="2147483713" r:id="rId3"/>
    <p:sldLayoutId id="2147483712" r:id="rId4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google-research/bert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자유형 34">
            <a:extLst>
              <a:ext uri="{FF2B5EF4-FFF2-40B4-BE49-F238E27FC236}">
                <a16:creationId xmlns:a16="http://schemas.microsoft.com/office/drawing/2014/main" id="{1E1F8E1F-44D5-F06F-E66C-B2481358F01C}"/>
              </a:ext>
            </a:extLst>
          </p:cNvPr>
          <p:cNvSpPr/>
          <p:nvPr/>
        </p:nvSpPr>
        <p:spPr>
          <a:xfrm rot="16200000">
            <a:off x="-112296" y="4080689"/>
            <a:ext cx="2889609" cy="2665014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0C1BCBA6-6883-35AD-492F-CE1BF6BCD3F2}"/>
              </a:ext>
            </a:extLst>
          </p:cNvPr>
          <p:cNvSpPr/>
          <p:nvPr/>
        </p:nvSpPr>
        <p:spPr>
          <a:xfrm>
            <a:off x="8661881" y="1877144"/>
            <a:ext cx="3477949" cy="3477949"/>
          </a:xfrm>
          <a:prstGeom prst="ellipse">
            <a:avLst/>
          </a:pr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5" name="Rectangle 1">
            <a:extLst>
              <a:ext uri="{FF2B5EF4-FFF2-40B4-BE49-F238E27FC236}">
                <a16:creationId xmlns:a16="http://schemas.microsoft.com/office/drawing/2014/main" id="{B687C5E3-E703-126C-229A-A170D56DE3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1E899C-DC15-EF83-9743-91BBB16D90D0}"/>
              </a:ext>
            </a:extLst>
          </p:cNvPr>
          <p:cNvSpPr txBox="1"/>
          <p:nvPr/>
        </p:nvSpPr>
        <p:spPr>
          <a:xfrm>
            <a:off x="4848333" y="1606129"/>
            <a:ext cx="6910124" cy="14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0" spc="-150">
                <a:latin typeface="+mj-l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32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가전제품 리뷰 기반</a:t>
            </a:r>
            <a:endParaRPr lang="en-US" altLang="ko-KR" sz="32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텍스트 분석 및 스코어링 및 추천 서비스</a:t>
            </a: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120EBAB-98F6-37DC-A4E7-C8817BD36870}"/>
              </a:ext>
            </a:extLst>
          </p:cNvPr>
          <p:cNvCxnSpPr>
            <a:cxnSpLocks/>
          </p:cNvCxnSpPr>
          <p:nvPr/>
        </p:nvCxnSpPr>
        <p:spPr>
          <a:xfrm>
            <a:off x="4943475" y="3207693"/>
            <a:ext cx="6719733" cy="0"/>
          </a:xfrm>
          <a:prstGeom prst="line">
            <a:avLst/>
          </a:prstGeom>
          <a:ln w="635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B2C88B8C-371A-A292-6CD7-351EDB466026}"/>
              </a:ext>
            </a:extLst>
          </p:cNvPr>
          <p:cNvSpPr txBox="1"/>
          <p:nvPr/>
        </p:nvSpPr>
        <p:spPr>
          <a:xfrm>
            <a:off x="6825909" y="5652954"/>
            <a:ext cx="5461341" cy="1138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0" spc="-150">
                <a:latin typeface="+mj-lt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팀장 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신주용</a:t>
            </a:r>
            <a:endParaRPr lang="en-US" altLang="ko-KR" sz="2400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팀원 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김주환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김현수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박은영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허우영</a:t>
            </a:r>
            <a:endParaRPr lang="ko-KR" altLang="en-US" sz="2400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4900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38B98-7E51-BD23-13BB-CBA76E270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네이버 쇼핑 </a:t>
            </a:r>
            <a:r>
              <a:rPr lang="ko-KR" altLang="en-US" dirty="0" err="1"/>
              <a:t>크롤링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6D11252-B8AA-37F7-04C5-AE4E966F2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48" y="2991961"/>
            <a:ext cx="6864337" cy="139351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FEE34EB-28D4-152A-9F7E-6AE0DB260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49" y="1391944"/>
            <a:ext cx="6864337" cy="137058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7E39545-AC96-9B4E-0F0D-D8F1288CB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940" y="1678131"/>
            <a:ext cx="7152011" cy="122061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CC85E48-7672-8371-460F-94EE7541D2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5940" y="3466642"/>
            <a:ext cx="7100604" cy="122061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2027109-F633-0E5D-561C-4A4DEBCA74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048" y="4745641"/>
            <a:ext cx="6604030" cy="139351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7A9AF69B-1D90-4E5D-A64D-7938446688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5940" y="5315191"/>
            <a:ext cx="5854492" cy="96050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E06DB6E-D3C4-2316-9E02-8053DD01DCCF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10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886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1876698" y="3005389"/>
            <a:ext cx="84386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03.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</a:t>
            </a:r>
            <a:r>
              <a:rPr lang="ko-KR" altLang="en-US" sz="4000" dirty="0" err="1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전처리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과정 및 시각화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D948D43-1B53-A8DC-068D-E96B3847694D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11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722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708C1-0C4D-961D-0994-73604D02F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03. </a:t>
            </a: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과정 및 시각화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2359DD0-B13C-574A-1A45-4387EB7E4800}"/>
              </a:ext>
            </a:extLst>
          </p:cNvPr>
          <p:cNvSpPr/>
          <p:nvPr/>
        </p:nvSpPr>
        <p:spPr>
          <a:xfrm>
            <a:off x="6902480" y="1269390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텍스트 데이터 자료형으로 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BB92BFE-51E2-55F7-1157-16D823274FC5}"/>
              </a:ext>
            </a:extLst>
          </p:cNvPr>
          <p:cNvSpPr/>
          <p:nvPr/>
        </p:nvSpPr>
        <p:spPr>
          <a:xfrm>
            <a:off x="6893335" y="2347603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Tokenize (</a:t>
            </a:r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형태소 분석</a:t>
            </a:r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20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398043C-1DD7-6477-5088-5D3321C6BD68}"/>
              </a:ext>
            </a:extLst>
          </p:cNvPr>
          <p:cNvSpPr/>
          <p:nvPr/>
        </p:nvSpPr>
        <p:spPr>
          <a:xfrm>
            <a:off x="6893335" y="3460456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불용어</a:t>
            </a:r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제거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94F89CA4-BBC8-E193-1D6E-9A126490F035}"/>
              </a:ext>
            </a:extLst>
          </p:cNvPr>
          <p:cNvSpPr txBox="1">
            <a:spLocks/>
          </p:cNvSpPr>
          <p:nvPr/>
        </p:nvSpPr>
        <p:spPr>
          <a:xfrm>
            <a:off x="1005722" y="1286648"/>
            <a:ext cx="6488430" cy="894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워드 클라우드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3CBA300-AC6F-9188-98D8-ECC6C247EC02}"/>
              </a:ext>
            </a:extLst>
          </p:cNvPr>
          <p:cNvSpPr/>
          <p:nvPr/>
        </p:nvSpPr>
        <p:spPr>
          <a:xfrm>
            <a:off x="6893334" y="5582242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TF-IDF Vectorizer</a:t>
            </a:r>
            <a:endParaRPr lang="ko-KR" altLang="en-US" sz="20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C8D153F8-AD27-FDE2-E767-3070FA72A7C0}"/>
              </a:ext>
            </a:extLst>
          </p:cNvPr>
          <p:cNvSpPr/>
          <p:nvPr/>
        </p:nvSpPr>
        <p:spPr>
          <a:xfrm>
            <a:off x="8794193" y="4554086"/>
            <a:ext cx="1245796" cy="773251"/>
          </a:xfrm>
          <a:prstGeom prst="downArrow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65CD779-8753-9702-B47F-DD8627FAB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087" y="2181261"/>
            <a:ext cx="3060176" cy="3280592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3EC5A59-43DC-987C-5D08-4827BCD90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97" y="2181261"/>
            <a:ext cx="3060176" cy="3280591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DF6096F-D2D6-B527-954E-6A838CB0F021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12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0450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1611086" y="2813800"/>
            <a:ext cx="896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04.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적용한 분석 기법 및 모델 소개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C264728-CEB0-C71E-90AC-421D6917BC82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13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5651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6B7B84-CA22-1D42-7136-9AFFD5A0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/>
          <a:lstStyle/>
          <a:p>
            <a:r>
              <a:rPr lang="en-US" altLang="ko-KR" dirty="0"/>
              <a:t>04. </a:t>
            </a:r>
            <a:r>
              <a:rPr lang="en-US" altLang="ko-KR" dirty="0" err="1"/>
              <a:t>Kobert</a:t>
            </a:r>
            <a:r>
              <a:rPr lang="en-US" altLang="ko-KR" dirty="0"/>
              <a:t>-tokenizer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F2B7D06-90A0-3E4D-6168-72CDF46DD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698" y="4220009"/>
            <a:ext cx="6488430" cy="2386764"/>
          </a:xfrm>
          <a:prstGeom prst="rect">
            <a:avLst/>
          </a:prstGeom>
          <a:ln>
            <a:noFill/>
          </a:ln>
          <a:effectLst>
            <a:glow rad="63500">
              <a:srgbClr val="99CCFF"/>
            </a:glow>
            <a:outerShdw blurRad="292100" dist="139700" dir="2700000" algn="tl" rotWithShape="0">
              <a:srgbClr val="99CCFF">
                <a:alpha val="65000"/>
              </a:srgb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FE474D-AEF5-1518-B68E-AB738E4B9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3698" y="1201675"/>
            <a:ext cx="6488430" cy="2737620"/>
          </a:xfrm>
          <a:prstGeom prst="rect">
            <a:avLst/>
          </a:prstGeom>
          <a:ln>
            <a:noFill/>
          </a:ln>
          <a:effectLst>
            <a:glow rad="63500">
              <a:srgbClr val="99CCFF"/>
            </a:glow>
            <a:outerShdw blurRad="292100" dist="139700" dir="2700000" algn="tl" rotWithShape="0">
              <a:srgbClr val="99CCFF">
                <a:alpha val="65000"/>
              </a:srgbClr>
            </a:outerShdw>
          </a:effectLst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2AE46D65-25F8-D504-9CDC-C5A13C895C09}"/>
              </a:ext>
            </a:extLst>
          </p:cNvPr>
          <p:cNvGrpSpPr/>
          <p:nvPr/>
        </p:nvGrpSpPr>
        <p:grpSpPr>
          <a:xfrm>
            <a:off x="821898" y="1638836"/>
            <a:ext cx="3541354" cy="1546216"/>
            <a:chOff x="821898" y="1471314"/>
            <a:chExt cx="3541354" cy="154621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2C3AD0-F336-EAA0-D3D9-39CCE51A851E}"/>
                </a:ext>
              </a:extLst>
            </p:cNvPr>
            <p:cNvSpPr txBox="1"/>
            <p:nvPr/>
          </p:nvSpPr>
          <p:spPr>
            <a:xfrm>
              <a:off x="821898" y="1860290"/>
              <a:ext cx="3541354" cy="11572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한국어 위키피디아에서 얻은 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500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만 개 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이상의 문장을 대상으로 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pretrain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된 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1600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KoBERT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tokenizer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를 활용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929BCD2-7458-9F41-8210-62F350236082}"/>
                </a:ext>
              </a:extLst>
            </p:cNvPr>
            <p:cNvSpPr txBox="1"/>
            <p:nvPr/>
          </p:nvSpPr>
          <p:spPr>
            <a:xfrm>
              <a:off x="821898" y="1471314"/>
              <a:ext cx="15552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SKTBrain’s</a:t>
              </a:r>
              <a:endPara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86B465DC-1751-B023-4C8C-343CC8DB9127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14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06465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83B1FC-922C-D06A-FFAA-316E8AF89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04. </a:t>
            </a:r>
            <a:r>
              <a:rPr lang="ko-KR" altLang="en-US" dirty="0"/>
              <a:t>적용한 분석 기법 및 모델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A6F4A3-9904-FEBF-6B5B-B620C74528BD}"/>
              </a:ext>
            </a:extLst>
          </p:cNvPr>
          <p:cNvSpPr txBox="1"/>
          <p:nvPr/>
        </p:nvSpPr>
        <p:spPr>
          <a:xfrm>
            <a:off x="5683991" y="3293397"/>
            <a:ext cx="6141922" cy="2952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0" i="0" dirty="0" err="1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는 기존 </a:t>
            </a:r>
            <a:r>
              <a:rPr lang="en-US" altLang="ko-KR" b="0" i="0" dirty="0">
                <a:solidFill>
                  <a:srgbClr val="EA002C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BERT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의 한국어 성능 한계를 극복하기 위해 개발되었다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위키피디아나 뉴스 등에서 수집한 수백만 개의 한국어 문장으로 이루어진 대규모 말뭉치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(corpus)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를 학습하였으며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한국어의 불규칙한 언어 변화의 특성을 반영하기 위해 데이터 기반 토큰화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(Tokenization)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기법을 적용하여 기존 대비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27%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의 토큰만으로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2.6%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이상의 </a:t>
            </a:r>
            <a:endParaRPr lang="en-US" altLang="ko-KR" b="0" i="0" dirty="0">
              <a:solidFill>
                <a:srgbClr val="222222"/>
              </a:solidFill>
              <a:effectLst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22222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 향상을 이끌어 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72F800-777B-B11C-9530-813B134FEC62}"/>
              </a:ext>
            </a:extLst>
          </p:cNvPr>
          <p:cNvSpPr txBox="1"/>
          <p:nvPr/>
        </p:nvSpPr>
        <p:spPr>
          <a:xfrm>
            <a:off x="5683991" y="1819807"/>
            <a:ext cx="4645824" cy="874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모델 선정한 이유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다른 모델보다 정확도가 높고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성능이 좋다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B942B26-E471-91F2-0990-876C819E1C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659" r="38340"/>
          <a:stretch/>
        </p:blipFill>
        <p:spPr>
          <a:xfrm>
            <a:off x="757319" y="2501738"/>
            <a:ext cx="4757176" cy="52814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CCBB939-D1F3-ABED-33F4-FB4082E650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88" t="70027" r="5027"/>
          <a:stretch/>
        </p:blipFill>
        <p:spPr>
          <a:xfrm>
            <a:off x="757319" y="3692396"/>
            <a:ext cx="4819668" cy="5281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477FC4F-5559-45DD-D0D2-7BA7C5837F11}"/>
              </a:ext>
            </a:extLst>
          </p:cNvPr>
          <p:cNvSpPr txBox="1"/>
          <p:nvPr/>
        </p:nvSpPr>
        <p:spPr>
          <a:xfrm>
            <a:off x="757319" y="1985814"/>
            <a:ext cx="376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전통적인 </a:t>
            </a:r>
            <a:r>
              <a:rPr lang="ko-KR" altLang="en-US" b="0" i="0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머신러닝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b="0" i="0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XGBoost</a:t>
            </a: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CC7C04-7F09-AA8E-A76A-E95F2A13042D}"/>
              </a:ext>
            </a:extLst>
          </p:cNvPr>
          <p:cNvSpPr txBox="1"/>
          <p:nvPr/>
        </p:nvSpPr>
        <p:spPr>
          <a:xfrm>
            <a:off x="757319" y="3176472"/>
            <a:ext cx="391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Bidirectional LSTM Network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B61B3E-02E6-64E6-784A-3DA3438CC15B}"/>
              </a:ext>
            </a:extLst>
          </p:cNvPr>
          <p:cNvSpPr txBox="1"/>
          <p:nvPr/>
        </p:nvSpPr>
        <p:spPr>
          <a:xfrm>
            <a:off x="757319" y="4367130"/>
            <a:ext cx="140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Bert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B80695-4754-5757-9D50-959BA37E410F}"/>
              </a:ext>
            </a:extLst>
          </p:cNvPr>
          <p:cNvSpPr txBox="1"/>
          <p:nvPr/>
        </p:nvSpPr>
        <p:spPr>
          <a:xfrm>
            <a:off x="757319" y="5372546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A456628F-9010-34D4-4CF5-7398280983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319" y="4883054"/>
            <a:ext cx="4438650" cy="34290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E57A5197-054B-BA1E-C016-33167FF987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319" y="5888471"/>
            <a:ext cx="1409700" cy="16192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7E18522-DFB6-53E3-1922-C2E29560B569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15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9610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3191692" y="2918303"/>
            <a:ext cx="58086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05.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모델링 평가 지표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A1A3A43-6750-6DBA-827C-9B19EB80AC7F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16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0389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FF002-6830-FF50-240B-013E0B855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05. </a:t>
            </a:r>
            <a:r>
              <a:rPr lang="ko-KR" altLang="en-US" dirty="0"/>
              <a:t>모델링 평가 지표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03E117E-C04C-06AF-9E81-5AB7CB5EB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76" y="2357329"/>
            <a:ext cx="4438675" cy="339562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E72A2FE-B721-E76D-A7B8-259AB148B6C5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F473085-4C50-005E-6630-1F3B146E5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840" y="2354666"/>
            <a:ext cx="4481645" cy="339562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A75846-0112-B384-95AD-11CA4E5154D8}"/>
              </a:ext>
            </a:extLst>
          </p:cNvPr>
          <p:cNvSpPr txBox="1"/>
          <p:nvPr/>
        </p:nvSpPr>
        <p:spPr>
          <a:xfrm>
            <a:off x="638116" y="1707501"/>
            <a:ext cx="4966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Epoch for Train Accuracy Recall Precision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F2FBE8-EEC5-FAE5-21B5-C5EBBC988E1C}"/>
              </a:ext>
            </a:extLst>
          </p:cNvPr>
          <p:cNvSpPr txBox="1"/>
          <p:nvPr/>
        </p:nvSpPr>
        <p:spPr>
          <a:xfrm>
            <a:off x="6096000" y="1702281"/>
            <a:ext cx="55723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Epoch for Validation Accuracy Recall Precision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7018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1079863" y="2962777"/>
            <a:ext cx="1003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06.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모델을 활용한 앱 서비스에 대한 소개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324570C-3D55-481E-FC16-FF51CBAF4870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18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04838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19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88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Index.html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6EB2500-751A-B2E2-BE5A-651C3D257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859" y="1927946"/>
            <a:ext cx="9389477" cy="4587853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DBADE2-2595-F518-B55F-D8A97D2C8ED1}"/>
              </a:ext>
            </a:extLst>
          </p:cNvPr>
          <p:cNvSpPr/>
          <p:nvPr/>
        </p:nvSpPr>
        <p:spPr>
          <a:xfrm>
            <a:off x="7671141" y="4387893"/>
            <a:ext cx="435721" cy="32525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827EA8C-85F3-D6B4-A070-07AFE87D236B}"/>
              </a:ext>
            </a:extLst>
          </p:cNvPr>
          <p:cNvSpPr/>
          <p:nvPr/>
        </p:nvSpPr>
        <p:spPr>
          <a:xfrm>
            <a:off x="4240607" y="4387893"/>
            <a:ext cx="3381438" cy="32525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357CEAA-C329-147F-8886-6C99E65F9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7692812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</p:spTree>
    <p:extLst>
      <p:ext uri="{BB962C8B-B14F-4D97-AF65-F5344CB8AC3E}">
        <p14:creationId xmlns:p14="http://schemas.microsoft.com/office/powerpoint/2010/main" val="637395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C1B8B379-FE32-AD35-A658-AD8B7DFD2BA0}"/>
              </a:ext>
            </a:extLst>
          </p:cNvPr>
          <p:cNvSpPr/>
          <p:nvPr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5F049DC-085A-0741-8476-17BCD7E8E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533184"/>
            <a:ext cx="6488430" cy="894613"/>
          </a:xfrm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F88EB619-B7BC-82A3-F8F5-085359391BBF}"/>
              </a:ext>
            </a:extLst>
          </p:cNvPr>
          <p:cNvSpPr txBox="1">
            <a:spLocks/>
          </p:cNvSpPr>
          <p:nvPr/>
        </p:nvSpPr>
        <p:spPr>
          <a:xfrm>
            <a:off x="600035" y="1480333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01. </a:t>
            </a:r>
            <a:r>
              <a:rPr lang="ko-KR" altLang="en-US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역할 분담 및 프로젝트 주제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2C02E38A-CDF7-687D-EF62-94854572B609}"/>
              </a:ext>
            </a:extLst>
          </p:cNvPr>
          <p:cNvSpPr txBox="1">
            <a:spLocks/>
          </p:cNvSpPr>
          <p:nvPr/>
        </p:nvSpPr>
        <p:spPr>
          <a:xfrm>
            <a:off x="600035" y="2022475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02. </a:t>
            </a:r>
            <a:r>
              <a:rPr lang="ko-KR" altLang="en-US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소개 및 탐색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814D260B-8477-3959-A58D-08F59C547558}"/>
              </a:ext>
            </a:extLst>
          </p:cNvPr>
          <p:cNvSpPr txBox="1">
            <a:spLocks/>
          </p:cNvSpPr>
          <p:nvPr/>
        </p:nvSpPr>
        <p:spPr>
          <a:xfrm>
            <a:off x="600035" y="2564617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</a:t>
            </a:r>
            <a:r>
              <a:rPr lang="ko-KR" altLang="en-US" sz="2300" dirty="0" err="1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전처리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과정 및 시각화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2330990-ED9A-36D3-A7FF-F2654F4EE108}"/>
              </a:ext>
            </a:extLst>
          </p:cNvPr>
          <p:cNvSpPr txBox="1">
            <a:spLocks/>
          </p:cNvSpPr>
          <p:nvPr/>
        </p:nvSpPr>
        <p:spPr>
          <a:xfrm>
            <a:off x="600035" y="3106759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적용한 분석 기법 및 모델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80221E52-3EFF-D94D-ABED-C669995C4327}"/>
              </a:ext>
            </a:extLst>
          </p:cNvPr>
          <p:cNvSpPr txBox="1">
            <a:spLocks/>
          </p:cNvSpPr>
          <p:nvPr/>
        </p:nvSpPr>
        <p:spPr>
          <a:xfrm>
            <a:off x="600035" y="3648901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모델링 평가 지표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84371D22-C2C1-8062-05D3-12F365AA0F62}"/>
              </a:ext>
            </a:extLst>
          </p:cNvPr>
          <p:cNvSpPr txBox="1">
            <a:spLocks/>
          </p:cNvSpPr>
          <p:nvPr/>
        </p:nvSpPr>
        <p:spPr>
          <a:xfrm>
            <a:off x="600035" y="4191043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06.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모델을 활용한 앱 서비스에 대한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44CC314D-863F-8F86-1AA6-03B71BBD7351}"/>
              </a:ext>
            </a:extLst>
          </p:cNvPr>
          <p:cNvSpPr txBox="1">
            <a:spLocks/>
          </p:cNvSpPr>
          <p:nvPr/>
        </p:nvSpPr>
        <p:spPr>
          <a:xfrm>
            <a:off x="600035" y="4733185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07. AWS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배포 과정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개체 틀 32">
            <a:extLst>
              <a:ext uri="{FF2B5EF4-FFF2-40B4-BE49-F238E27FC236}">
                <a16:creationId xmlns:a16="http://schemas.microsoft.com/office/drawing/2014/main" id="{510DCA20-BFAA-8C7A-4885-B6320A09D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/>
        </p:blipFill>
        <p:spPr>
          <a:xfrm>
            <a:off x="6385771" y="1496721"/>
            <a:ext cx="5401327" cy="3850555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3C0411-333C-6214-651F-680A5D052CF0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11BB512A-6FDE-1AE4-2EC8-9117AA654BE9}"/>
              </a:ext>
            </a:extLst>
          </p:cNvPr>
          <p:cNvSpPr txBox="1">
            <a:spLocks/>
          </p:cNvSpPr>
          <p:nvPr/>
        </p:nvSpPr>
        <p:spPr>
          <a:xfrm>
            <a:off x="600035" y="5275330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08.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후속 과제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87901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detail.html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63D7069-3551-2AE5-63EC-7D319E334E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45" r="11845"/>
          <a:stretch/>
        </p:blipFill>
        <p:spPr>
          <a:xfrm>
            <a:off x="1494145" y="1848167"/>
            <a:ext cx="5111930" cy="3095523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587BF59-8797-CDAB-16A6-B300F65655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03" r="14435"/>
          <a:stretch/>
        </p:blipFill>
        <p:spPr>
          <a:xfrm>
            <a:off x="6445806" y="2870017"/>
            <a:ext cx="5111931" cy="3634346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6" name="제목 5">
            <a:extLst>
              <a:ext uri="{FF2B5EF4-FFF2-40B4-BE49-F238E27FC236}">
                <a16:creationId xmlns:a16="http://schemas.microsoft.com/office/drawing/2014/main" id="{64B115E5-5DA4-4508-1766-DF773F492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49" y="392035"/>
            <a:ext cx="8590614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</p:spTree>
    <p:extLst>
      <p:ext uri="{BB962C8B-B14F-4D97-AF65-F5344CB8AC3E}">
        <p14:creationId xmlns:p14="http://schemas.microsoft.com/office/powerpoint/2010/main" val="6812227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21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result.html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AD6BF30-15DD-5240-5874-6DD624A70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237" y="1932142"/>
            <a:ext cx="8761445" cy="4758451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3" name="제목 5">
            <a:extLst>
              <a:ext uri="{FF2B5EF4-FFF2-40B4-BE49-F238E27FC236}">
                <a16:creationId xmlns:a16="http://schemas.microsoft.com/office/drawing/2014/main" id="{6075A609-303F-A29B-E367-40025062C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49" y="392035"/>
            <a:ext cx="10079780" cy="894613"/>
          </a:xfrm>
        </p:spPr>
        <p:txBody>
          <a:bodyPr>
            <a:no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</p:spTree>
    <p:extLst>
      <p:ext uri="{BB962C8B-B14F-4D97-AF65-F5344CB8AC3E}">
        <p14:creationId xmlns:p14="http://schemas.microsoft.com/office/powerpoint/2010/main" val="25689827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3304903" y="2875692"/>
            <a:ext cx="55821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07. AWS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배포 과정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244DBB4-A02E-8F67-EF99-6A2076693DF3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22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3548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0A480BD-3973-AF7E-980D-1911C21D0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138" y="1343821"/>
            <a:ext cx="4338443" cy="277713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23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701BC57-FE4B-C029-3CAE-AAB2D99A5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923" y="3264159"/>
            <a:ext cx="5877567" cy="3198087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432C4BFE-6351-99DF-4EA5-069EDA5943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836" y="3179837"/>
            <a:ext cx="6367732" cy="3336426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40" name="사다리꼴 39">
            <a:extLst>
              <a:ext uri="{FF2B5EF4-FFF2-40B4-BE49-F238E27FC236}">
                <a16:creationId xmlns:a16="http://schemas.microsoft.com/office/drawing/2014/main" id="{97C8639A-37E3-1042-17FA-EC0D461838DF}"/>
              </a:ext>
            </a:extLst>
          </p:cNvPr>
          <p:cNvSpPr/>
          <p:nvPr/>
        </p:nvSpPr>
        <p:spPr>
          <a:xfrm rot="15124566">
            <a:off x="4172570" y="425125"/>
            <a:ext cx="1586287" cy="4515182"/>
          </a:xfrm>
          <a:prstGeom prst="trapezoid">
            <a:avLst>
              <a:gd name="adj" fmla="val 46686"/>
            </a:avLst>
          </a:prstGeom>
          <a:gradFill>
            <a:gsLst>
              <a:gs pos="0">
                <a:srgbClr val="FFFF00"/>
              </a:gs>
              <a:gs pos="100000">
                <a:srgbClr val="FFFF00">
                  <a:alpha val="0"/>
                  <a:lumMod val="94000"/>
                  <a:lumOff val="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95215A3-790A-5555-D2A7-5864A5CDEEE9}"/>
              </a:ext>
            </a:extLst>
          </p:cNvPr>
          <p:cNvSpPr/>
          <p:nvPr/>
        </p:nvSpPr>
        <p:spPr>
          <a:xfrm>
            <a:off x="5921207" y="1194318"/>
            <a:ext cx="4599992" cy="1614196"/>
          </a:xfrm>
          <a:prstGeom prst="ellipse">
            <a:avLst/>
          </a:prstGeom>
          <a:solidFill>
            <a:srgbClr val="EBF5FA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4000" dirty="0"/>
              <a:t>}}}</a:t>
            </a:r>
            <a:endParaRPr lang="ko-KR" altLang="en-US" sz="4000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58048D16-CD54-858A-FF73-2059E333AAB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b="16053"/>
          <a:stretch/>
        </p:blipFill>
        <p:spPr>
          <a:xfrm>
            <a:off x="6384364" y="1579653"/>
            <a:ext cx="3673678" cy="657602"/>
          </a:xfrm>
          <a:prstGeom prst="rect">
            <a:avLst/>
          </a:prstGeom>
        </p:spPr>
      </p:pic>
      <p:sp>
        <p:nvSpPr>
          <p:cNvPr id="37" name="타원 36">
            <a:extLst>
              <a:ext uri="{FF2B5EF4-FFF2-40B4-BE49-F238E27FC236}">
                <a16:creationId xmlns:a16="http://schemas.microsoft.com/office/drawing/2014/main" id="{91F29848-D0C7-B33C-57C7-5A1A232655DF}"/>
              </a:ext>
            </a:extLst>
          </p:cNvPr>
          <p:cNvSpPr/>
          <p:nvPr/>
        </p:nvSpPr>
        <p:spPr>
          <a:xfrm>
            <a:off x="1698892" y="3245497"/>
            <a:ext cx="1146946" cy="30946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38F280B5-F45E-D3DB-C192-019F5152F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07. AWS </a:t>
            </a:r>
            <a:r>
              <a:rPr lang="ko-KR" altLang="en-US" dirty="0"/>
              <a:t>배포 과정</a:t>
            </a:r>
          </a:p>
        </p:txBody>
      </p:sp>
    </p:spTree>
    <p:extLst>
      <p:ext uri="{BB962C8B-B14F-4D97-AF65-F5344CB8AC3E}">
        <p14:creationId xmlns:p14="http://schemas.microsoft.com/office/powerpoint/2010/main" val="39822926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3849188" y="2962777"/>
            <a:ext cx="4493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08.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후속 과제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9C98E60-917C-D41C-6427-414E05FA0905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24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86289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0E5108-A15C-162A-48F9-2042AF7DC9F0}"/>
              </a:ext>
            </a:extLst>
          </p:cNvPr>
          <p:cNvSpPr txBox="1"/>
          <p:nvPr/>
        </p:nvSpPr>
        <p:spPr>
          <a:xfrm>
            <a:off x="1101010" y="1403764"/>
            <a:ext cx="7285969" cy="43088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Model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과 서비스단 분리하여 향후 유지보수를 위한 모듈화 작업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댓글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비동기 통신 </a:t>
            </a:r>
            <a:r>
              <a:rPr lang="ko-KR" altLang="en-US" sz="2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크롤링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사용하기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서비스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속도를 위해 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Model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for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문 사용하지 않기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특정 제품 입력 시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가져오는 방법 연구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사용자에게 더 다양한 기능을 추가하여 사용자 편의성 제공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감정 분석된 평점에 따라 제품의 브랜드에 순위 변동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다른 모델을 사용하여 모델 간 성능 평가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4BEC7F-39F7-E092-63ED-632FC9D200B1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25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5F9DDE60-10D7-EECD-A88C-B05AB4CC0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08. </a:t>
            </a:r>
            <a:r>
              <a:rPr lang="ko-KR" altLang="en-US" dirty="0"/>
              <a:t>후속 과제</a:t>
            </a:r>
          </a:p>
        </p:txBody>
      </p:sp>
    </p:spTree>
    <p:extLst>
      <p:ext uri="{BB962C8B-B14F-4D97-AF65-F5344CB8AC3E}">
        <p14:creationId xmlns:p14="http://schemas.microsoft.com/office/powerpoint/2010/main" val="18222549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786CEBE-9CFC-ECEE-C7E2-30DDF5B51D79}"/>
              </a:ext>
            </a:extLst>
          </p:cNvPr>
          <p:cNvSpPr txBox="1"/>
          <p:nvPr/>
        </p:nvSpPr>
        <p:spPr>
          <a:xfrm>
            <a:off x="5721059" y="3087781"/>
            <a:ext cx="5290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400" b="1" i="1" spc="-150">
                <a:latin typeface="+mj-lt"/>
              </a:defRPr>
            </a:lvl1pPr>
          </a:lstStyle>
          <a:p>
            <a:r>
              <a:rPr lang="pt-BR" altLang="ko-KR" sz="7200" i="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Thank you.</a:t>
            </a:r>
          </a:p>
        </p:txBody>
      </p:sp>
      <p:sp>
        <p:nvSpPr>
          <p:cNvPr id="18" name="자유형 14">
            <a:extLst>
              <a:ext uri="{FF2B5EF4-FFF2-40B4-BE49-F238E27FC236}">
                <a16:creationId xmlns:a16="http://schemas.microsoft.com/office/drawing/2014/main" id="{6C7790DF-390A-3E42-D368-9D94C0B9EEBF}"/>
              </a:ext>
            </a:extLst>
          </p:cNvPr>
          <p:cNvSpPr/>
          <p:nvPr/>
        </p:nvSpPr>
        <p:spPr>
          <a:xfrm>
            <a:off x="1" y="590523"/>
            <a:ext cx="5497735" cy="6267476"/>
          </a:xfrm>
          <a:custGeom>
            <a:avLst/>
            <a:gdLst>
              <a:gd name="connsiteX0" fmla="*/ 554356 w 5497735"/>
              <a:gd name="connsiteY0" fmla="*/ 0 h 6068576"/>
              <a:gd name="connsiteX1" fmla="*/ 5497735 w 5497735"/>
              <a:gd name="connsiteY1" fmla="*/ 4943379 h 6068576"/>
              <a:gd name="connsiteX2" fmla="*/ 5397303 w 5497735"/>
              <a:gd name="connsiteY2" fmla="*/ 5939643 h 6068576"/>
              <a:gd name="connsiteX3" fmla="*/ 5367546 w 5497735"/>
              <a:gd name="connsiteY3" fmla="*/ 6068576 h 6068576"/>
              <a:gd name="connsiteX4" fmla="*/ 0 w 5497735"/>
              <a:gd name="connsiteY4" fmla="*/ 6068576 h 6068576"/>
              <a:gd name="connsiteX5" fmla="*/ 0 w 5497735"/>
              <a:gd name="connsiteY5" fmla="*/ 31739 h 6068576"/>
              <a:gd name="connsiteX6" fmla="*/ 48924 w 5497735"/>
              <a:gd name="connsiteY6" fmla="*/ 25522 h 6068576"/>
              <a:gd name="connsiteX7" fmla="*/ 554356 w 5497735"/>
              <a:gd name="connsiteY7" fmla="*/ 0 h 6068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735" h="6068576">
                <a:moveTo>
                  <a:pt x="554356" y="0"/>
                </a:moveTo>
                <a:cubicBezTo>
                  <a:pt x="3284509" y="0"/>
                  <a:pt x="5497735" y="2213226"/>
                  <a:pt x="5497735" y="4943379"/>
                </a:cubicBezTo>
                <a:cubicBezTo>
                  <a:pt x="5497735" y="5284648"/>
                  <a:pt x="5463154" y="5617841"/>
                  <a:pt x="5397303" y="5939643"/>
                </a:cubicBezTo>
                <a:lnTo>
                  <a:pt x="5367546" y="6068576"/>
                </a:lnTo>
                <a:lnTo>
                  <a:pt x="0" y="6068576"/>
                </a:lnTo>
                <a:lnTo>
                  <a:pt x="0" y="31739"/>
                </a:lnTo>
                <a:lnTo>
                  <a:pt x="48924" y="25522"/>
                </a:lnTo>
                <a:cubicBezTo>
                  <a:pt x="215106" y="8646"/>
                  <a:pt x="383722" y="0"/>
                  <a:pt x="554356" y="0"/>
                </a:cubicBez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20" name="자유형 17">
            <a:extLst>
              <a:ext uri="{FF2B5EF4-FFF2-40B4-BE49-F238E27FC236}">
                <a16:creationId xmlns:a16="http://schemas.microsoft.com/office/drawing/2014/main" id="{B3C433B2-77A6-C265-799F-9C6C5D85CBC2}"/>
              </a:ext>
            </a:extLst>
          </p:cNvPr>
          <p:cNvSpPr/>
          <p:nvPr/>
        </p:nvSpPr>
        <p:spPr>
          <a:xfrm>
            <a:off x="0" y="590523"/>
            <a:ext cx="5105400" cy="6267477"/>
          </a:xfrm>
          <a:custGeom>
            <a:avLst/>
            <a:gdLst>
              <a:gd name="connsiteX0" fmla="*/ 0 w 4943379"/>
              <a:gd name="connsiteY0" fmla="*/ 0 h 6068577"/>
              <a:gd name="connsiteX1" fmla="*/ 4943379 w 4943379"/>
              <a:gd name="connsiteY1" fmla="*/ 4943379 h 6068577"/>
              <a:gd name="connsiteX2" fmla="*/ 4842947 w 4943379"/>
              <a:gd name="connsiteY2" fmla="*/ 5939643 h 6068577"/>
              <a:gd name="connsiteX3" fmla="*/ 4813189 w 4943379"/>
              <a:gd name="connsiteY3" fmla="*/ 6068577 h 6068577"/>
              <a:gd name="connsiteX4" fmla="*/ 0 w 4943379"/>
              <a:gd name="connsiteY4" fmla="*/ 6068577 h 606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3379" h="6068577">
                <a:moveTo>
                  <a:pt x="0" y="0"/>
                </a:moveTo>
                <a:cubicBezTo>
                  <a:pt x="2730153" y="0"/>
                  <a:pt x="4943379" y="2213226"/>
                  <a:pt x="4943379" y="4943379"/>
                </a:cubicBezTo>
                <a:cubicBezTo>
                  <a:pt x="4943379" y="5284648"/>
                  <a:pt x="4908798" y="5617841"/>
                  <a:pt x="4842947" y="5939643"/>
                </a:cubicBezTo>
                <a:lnTo>
                  <a:pt x="4813189" y="6068577"/>
                </a:lnTo>
                <a:lnTo>
                  <a:pt x="0" y="60685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pic>
        <p:nvPicPr>
          <p:cNvPr id="21" name="그림 개체 틀 21">
            <a:extLst>
              <a:ext uri="{FF2B5EF4-FFF2-40B4-BE49-F238E27FC236}">
                <a16:creationId xmlns:a16="http://schemas.microsoft.com/office/drawing/2014/main" id="{34BCC519-B543-8C7E-321D-4B52D7B9B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33415" r="33415"/>
          <a:stretch/>
        </p:blipFill>
        <p:spPr>
          <a:xfrm>
            <a:off x="0" y="693624"/>
            <a:ext cx="4003040" cy="6164375"/>
          </a:xfrm>
          <a:custGeom>
            <a:avLst/>
            <a:gdLst>
              <a:gd name="connsiteX0" fmla="*/ 0 w 4003040"/>
              <a:gd name="connsiteY0" fmla="*/ 0 h 6164375"/>
              <a:gd name="connsiteX1" fmla="*/ 182217 w 4003040"/>
              <a:gd name="connsiteY1" fmla="*/ 23155 h 6164375"/>
              <a:gd name="connsiteX2" fmla="*/ 4003040 w 4003040"/>
              <a:gd name="connsiteY2" fmla="*/ 4478451 h 6164375"/>
              <a:gd name="connsiteX3" fmla="*/ 3729543 w 4003040"/>
              <a:gd name="connsiteY3" fmla="*/ 6028188 h 6164375"/>
              <a:gd name="connsiteX4" fmla="*/ 3675846 w 4003040"/>
              <a:gd name="connsiteY4" fmla="*/ 6164375 h 6164375"/>
              <a:gd name="connsiteX5" fmla="*/ 0 w 4003040"/>
              <a:gd name="connsiteY5" fmla="*/ 6164375 h 616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3040" h="6164375">
                <a:moveTo>
                  <a:pt x="0" y="0"/>
                </a:moveTo>
                <a:lnTo>
                  <a:pt x="182217" y="23155"/>
                </a:lnTo>
                <a:cubicBezTo>
                  <a:pt x="2345715" y="353730"/>
                  <a:pt x="4003040" y="2222547"/>
                  <a:pt x="4003040" y="4478451"/>
                </a:cubicBezTo>
                <a:cubicBezTo>
                  <a:pt x="4003040" y="5022980"/>
                  <a:pt x="3906478" y="5544955"/>
                  <a:pt x="3729543" y="6028188"/>
                </a:cubicBezTo>
                <a:lnTo>
                  <a:pt x="3675846" y="6164375"/>
                </a:lnTo>
                <a:lnTo>
                  <a:pt x="0" y="6164375"/>
                </a:lnTo>
                <a:close/>
              </a:path>
            </a:pathLst>
          </a:custGeom>
        </p:spPr>
      </p:pic>
      <p:sp>
        <p:nvSpPr>
          <p:cNvPr id="22" name="자유형 19">
            <a:extLst>
              <a:ext uri="{FF2B5EF4-FFF2-40B4-BE49-F238E27FC236}">
                <a16:creationId xmlns:a16="http://schemas.microsoft.com/office/drawing/2014/main" id="{345339E8-B3AA-CB01-EA78-A4DA232C63BB}"/>
              </a:ext>
            </a:extLst>
          </p:cNvPr>
          <p:cNvSpPr/>
          <p:nvPr/>
        </p:nvSpPr>
        <p:spPr>
          <a:xfrm>
            <a:off x="0" y="0"/>
            <a:ext cx="2065253" cy="1904731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1F4656-BA1E-6066-E899-F24F8A5FB1C8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26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3814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1757634F-C5F8-D0C6-DFA1-3352019FDF92}"/>
              </a:ext>
            </a:extLst>
          </p:cNvPr>
          <p:cNvSpPr txBox="1">
            <a:spLocks/>
          </p:cNvSpPr>
          <p:nvPr/>
        </p:nvSpPr>
        <p:spPr>
          <a:xfrm>
            <a:off x="1611086" y="3075057"/>
            <a:ext cx="896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01. </a:t>
            </a:r>
            <a:r>
              <a:rPr lang="ko-KR" altLang="en-US" sz="40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역할 분담 및 프로젝트 주제 소개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2AB635D-4BFE-8C20-06C2-E0A34CD056C9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3982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자유형: 도형 93">
            <a:extLst>
              <a:ext uri="{FF2B5EF4-FFF2-40B4-BE49-F238E27FC236}">
                <a16:creationId xmlns:a16="http://schemas.microsoft.com/office/drawing/2014/main" id="{05084BDD-FCDC-AA0A-918D-B5F14A7C31E1}"/>
              </a:ext>
            </a:extLst>
          </p:cNvPr>
          <p:cNvSpPr/>
          <p:nvPr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5D9971B-560E-83DE-A8C3-7769385A4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역할 분담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0E70E714-EE29-8A7E-65CC-EB9F2ABC1885}"/>
              </a:ext>
            </a:extLst>
          </p:cNvPr>
          <p:cNvCxnSpPr/>
          <p:nvPr/>
        </p:nvCxnSpPr>
        <p:spPr>
          <a:xfrm>
            <a:off x="5907539" y="2751003"/>
            <a:ext cx="365613" cy="0"/>
          </a:xfrm>
          <a:prstGeom prst="line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4B91B957-BDA3-BD1A-295E-682D26F21B5A}"/>
              </a:ext>
            </a:extLst>
          </p:cNvPr>
          <p:cNvCxnSpPr>
            <a:cxnSpLocks/>
          </p:cNvCxnSpPr>
          <p:nvPr/>
        </p:nvCxnSpPr>
        <p:spPr>
          <a:xfrm flipV="1">
            <a:off x="1978433" y="3466661"/>
            <a:ext cx="8253402" cy="17115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19A3E4E-C94E-F80A-6A48-9396C9617C82}"/>
              </a:ext>
            </a:extLst>
          </p:cNvPr>
          <p:cNvCxnSpPr>
            <a:cxnSpLocks/>
          </p:cNvCxnSpPr>
          <p:nvPr/>
        </p:nvCxnSpPr>
        <p:spPr>
          <a:xfrm flipH="1">
            <a:off x="5891381" y="2087617"/>
            <a:ext cx="20969" cy="1411377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68DF3A0-B863-11AC-D1AE-0CAD7713772B}"/>
              </a:ext>
            </a:extLst>
          </p:cNvPr>
          <p:cNvCxnSpPr>
            <a:cxnSpLocks/>
          </p:cNvCxnSpPr>
          <p:nvPr/>
        </p:nvCxnSpPr>
        <p:spPr>
          <a:xfrm>
            <a:off x="1992693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AE46B72-B458-15EA-CD40-A58E0429FB5E}"/>
              </a:ext>
            </a:extLst>
          </p:cNvPr>
          <p:cNvSpPr/>
          <p:nvPr/>
        </p:nvSpPr>
        <p:spPr>
          <a:xfrm>
            <a:off x="9246463" y="4892826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C739EC4-4321-F3FA-7822-0140434156CF}"/>
              </a:ext>
            </a:extLst>
          </p:cNvPr>
          <p:cNvSpPr/>
          <p:nvPr/>
        </p:nvSpPr>
        <p:spPr>
          <a:xfrm>
            <a:off x="650213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490DCEA-9778-7A7A-9FE6-3F7728D59175}"/>
              </a:ext>
            </a:extLst>
          </p:cNvPr>
          <p:cNvSpPr/>
          <p:nvPr/>
        </p:nvSpPr>
        <p:spPr>
          <a:xfrm>
            <a:off x="375780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69B3C37-4018-5BDB-057C-1741F9F52552}"/>
              </a:ext>
            </a:extLst>
          </p:cNvPr>
          <p:cNvSpPr/>
          <p:nvPr/>
        </p:nvSpPr>
        <p:spPr>
          <a:xfrm>
            <a:off x="5831424" y="2682226"/>
            <a:ext cx="137554" cy="137554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26A42E5-D839-62F6-708A-FEBAC6CAE2ED}"/>
              </a:ext>
            </a:extLst>
          </p:cNvPr>
          <p:cNvSpPr/>
          <p:nvPr/>
        </p:nvSpPr>
        <p:spPr>
          <a:xfrm>
            <a:off x="101347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26AFB4-F793-A7F2-C113-FB2F6CD85E4A}"/>
              </a:ext>
            </a:extLst>
          </p:cNvPr>
          <p:cNvSpPr txBox="1"/>
          <p:nvPr/>
        </p:nvSpPr>
        <p:spPr>
          <a:xfrm>
            <a:off x="972646" y="5138080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자료조사 및 </a:t>
            </a:r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전처리</a:t>
            </a:r>
            <a:endParaRPr lang="ko-KR" altLang="en-US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D5D253-56A7-F211-8D70-B3A4CE58DB65}"/>
              </a:ext>
            </a:extLst>
          </p:cNvPr>
          <p:cNvSpPr txBox="1"/>
          <p:nvPr/>
        </p:nvSpPr>
        <p:spPr>
          <a:xfrm>
            <a:off x="3785060" y="5141964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크롤링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웹 구축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2728E4-1905-5D65-B909-4707E4B90D68}"/>
              </a:ext>
            </a:extLst>
          </p:cNvPr>
          <p:cNvSpPr txBox="1"/>
          <p:nvPr/>
        </p:nvSpPr>
        <p:spPr>
          <a:xfrm>
            <a:off x="6529485" y="5137087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웹 디자인 및 파워포인트 작성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2A534B3-1ED1-8C85-02D4-0CDE45A7DB0C}"/>
              </a:ext>
            </a:extLst>
          </p:cNvPr>
          <p:cNvSpPr/>
          <p:nvPr/>
        </p:nvSpPr>
        <p:spPr>
          <a:xfrm>
            <a:off x="6221239" y="2349443"/>
            <a:ext cx="1970747" cy="792001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3D86AA-DCBF-58AE-046A-D45E34426B60}"/>
              </a:ext>
            </a:extLst>
          </p:cNvPr>
          <p:cNvSpPr txBox="1"/>
          <p:nvPr/>
        </p:nvSpPr>
        <p:spPr>
          <a:xfrm>
            <a:off x="6247196" y="2393986"/>
            <a:ext cx="1970747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전처리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모델링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42BD91-F6A1-CE88-C97F-4F6644F133D4}"/>
              </a:ext>
            </a:extLst>
          </p:cNvPr>
          <p:cNvSpPr txBox="1"/>
          <p:nvPr/>
        </p:nvSpPr>
        <p:spPr>
          <a:xfrm>
            <a:off x="9246463" y="5137086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크롤링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파워포인트 작성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1877D74-59EA-0091-04DE-2F6A9B1E9132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EC939E3-1FA7-2632-2129-7652FC456753}"/>
              </a:ext>
            </a:extLst>
          </p:cNvPr>
          <p:cNvGrpSpPr/>
          <p:nvPr/>
        </p:nvGrpSpPr>
        <p:grpSpPr>
          <a:xfrm flipH="1">
            <a:off x="5635654" y="1137277"/>
            <a:ext cx="543768" cy="628572"/>
            <a:chOff x="1820863" y="1695450"/>
            <a:chExt cx="2763838" cy="3435350"/>
          </a:xfrm>
          <a:solidFill>
            <a:srgbClr val="0070C0"/>
          </a:solidFill>
        </p:grpSpPr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7B623AAE-BA7B-2F56-28DB-DD43C3CB4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863" y="3508375"/>
              <a:ext cx="2763838" cy="1622425"/>
            </a:xfrm>
            <a:custGeom>
              <a:avLst/>
              <a:gdLst>
                <a:gd name="T0" fmla="*/ 1593 w 1741"/>
                <a:gd name="T1" fmla="*/ 208 h 1022"/>
                <a:gd name="T2" fmla="*/ 1577 w 1741"/>
                <a:gd name="T3" fmla="*/ 190 h 1022"/>
                <a:gd name="T4" fmla="*/ 1545 w 1741"/>
                <a:gd name="T5" fmla="*/ 164 h 1022"/>
                <a:gd name="T6" fmla="*/ 1497 w 1741"/>
                <a:gd name="T7" fmla="*/ 136 h 1022"/>
                <a:gd name="T8" fmla="*/ 1467 w 1741"/>
                <a:gd name="T9" fmla="*/ 122 h 1022"/>
                <a:gd name="T10" fmla="*/ 1359 w 1741"/>
                <a:gd name="T11" fmla="*/ 84 h 1022"/>
                <a:gd name="T12" fmla="*/ 1265 w 1741"/>
                <a:gd name="T13" fmla="*/ 46 h 1022"/>
                <a:gd name="T14" fmla="*/ 1201 w 1741"/>
                <a:gd name="T15" fmla="*/ 12 h 1022"/>
                <a:gd name="T16" fmla="*/ 1143 w 1741"/>
                <a:gd name="T17" fmla="*/ 28 h 1022"/>
                <a:gd name="T18" fmla="*/ 903 w 1741"/>
                <a:gd name="T19" fmla="*/ 944 h 1022"/>
                <a:gd name="T20" fmla="*/ 897 w 1741"/>
                <a:gd name="T21" fmla="*/ 954 h 1022"/>
                <a:gd name="T22" fmla="*/ 879 w 1741"/>
                <a:gd name="T23" fmla="*/ 966 h 1022"/>
                <a:gd name="T24" fmla="*/ 869 w 1741"/>
                <a:gd name="T25" fmla="*/ 968 h 1022"/>
                <a:gd name="T26" fmla="*/ 848 w 1741"/>
                <a:gd name="T27" fmla="*/ 962 h 1022"/>
                <a:gd name="T28" fmla="*/ 836 w 1741"/>
                <a:gd name="T29" fmla="*/ 944 h 1022"/>
                <a:gd name="T30" fmla="*/ 592 w 1741"/>
                <a:gd name="T31" fmla="*/ 292 h 1022"/>
                <a:gd name="T32" fmla="*/ 596 w 1741"/>
                <a:gd name="T33" fmla="*/ 28 h 1022"/>
                <a:gd name="T34" fmla="*/ 554 w 1741"/>
                <a:gd name="T35" fmla="*/ 0 h 1022"/>
                <a:gd name="T36" fmla="*/ 536 w 1741"/>
                <a:gd name="T37" fmla="*/ 12 h 1022"/>
                <a:gd name="T38" fmla="*/ 472 w 1741"/>
                <a:gd name="T39" fmla="*/ 46 h 1022"/>
                <a:gd name="T40" fmla="*/ 380 w 1741"/>
                <a:gd name="T41" fmla="*/ 84 h 1022"/>
                <a:gd name="T42" fmla="*/ 272 w 1741"/>
                <a:gd name="T43" fmla="*/ 122 h 1022"/>
                <a:gd name="T44" fmla="*/ 240 w 1741"/>
                <a:gd name="T45" fmla="*/ 136 h 1022"/>
                <a:gd name="T46" fmla="*/ 192 w 1741"/>
                <a:gd name="T47" fmla="*/ 164 h 1022"/>
                <a:gd name="T48" fmla="*/ 162 w 1741"/>
                <a:gd name="T49" fmla="*/ 190 h 1022"/>
                <a:gd name="T50" fmla="*/ 146 w 1741"/>
                <a:gd name="T51" fmla="*/ 208 h 1022"/>
                <a:gd name="T52" fmla="*/ 136 w 1741"/>
                <a:gd name="T53" fmla="*/ 224 h 1022"/>
                <a:gd name="T54" fmla="*/ 108 w 1741"/>
                <a:gd name="T55" fmla="*/ 284 h 1022"/>
                <a:gd name="T56" fmla="*/ 78 w 1741"/>
                <a:gd name="T57" fmla="*/ 386 h 1022"/>
                <a:gd name="T58" fmla="*/ 54 w 1741"/>
                <a:gd name="T59" fmla="*/ 506 h 1022"/>
                <a:gd name="T60" fmla="*/ 34 w 1741"/>
                <a:gd name="T61" fmla="*/ 634 h 1022"/>
                <a:gd name="T62" fmla="*/ 10 w 1741"/>
                <a:gd name="T63" fmla="*/ 870 h 1022"/>
                <a:gd name="T64" fmla="*/ 1741 w 1741"/>
                <a:gd name="T65" fmla="*/ 1022 h 1022"/>
                <a:gd name="T66" fmla="*/ 1733 w 1741"/>
                <a:gd name="T67" fmla="*/ 858 h 1022"/>
                <a:gd name="T68" fmla="*/ 1721 w 1741"/>
                <a:gd name="T69" fmla="*/ 690 h 1022"/>
                <a:gd name="T70" fmla="*/ 1705 w 1741"/>
                <a:gd name="T71" fmla="*/ 572 h 1022"/>
                <a:gd name="T72" fmla="*/ 1685 w 1741"/>
                <a:gd name="T73" fmla="*/ 452 h 1022"/>
                <a:gd name="T74" fmla="*/ 1655 w 1741"/>
                <a:gd name="T75" fmla="*/ 342 h 1022"/>
                <a:gd name="T76" fmla="*/ 1617 w 1741"/>
                <a:gd name="T77" fmla="*/ 246 h 1022"/>
                <a:gd name="T78" fmla="*/ 1593 w 1741"/>
                <a:gd name="T79" fmla="*/ 208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41" h="1022">
                  <a:moveTo>
                    <a:pt x="1593" y="208"/>
                  </a:moveTo>
                  <a:lnTo>
                    <a:pt x="1593" y="208"/>
                  </a:lnTo>
                  <a:lnTo>
                    <a:pt x="1587" y="198"/>
                  </a:lnTo>
                  <a:lnTo>
                    <a:pt x="1577" y="190"/>
                  </a:lnTo>
                  <a:lnTo>
                    <a:pt x="1563" y="178"/>
                  </a:lnTo>
                  <a:lnTo>
                    <a:pt x="1545" y="164"/>
                  </a:lnTo>
                  <a:lnTo>
                    <a:pt x="1523" y="150"/>
                  </a:lnTo>
                  <a:lnTo>
                    <a:pt x="1497" y="136"/>
                  </a:lnTo>
                  <a:lnTo>
                    <a:pt x="1467" y="122"/>
                  </a:lnTo>
                  <a:lnTo>
                    <a:pt x="1467" y="122"/>
                  </a:lnTo>
                  <a:lnTo>
                    <a:pt x="1435" y="112"/>
                  </a:lnTo>
                  <a:lnTo>
                    <a:pt x="1359" y="84"/>
                  </a:lnTo>
                  <a:lnTo>
                    <a:pt x="1313" y="66"/>
                  </a:lnTo>
                  <a:lnTo>
                    <a:pt x="1265" y="46"/>
                  </a:lnTo>
                  <a:lnTo>
                    <a:pt x="1221" y="22"/>
                  </a:lnTo>
                  <a:lnTo>
                    <a:pt x="1201" y="12"/>
                  </a:lnTo>
                  <a:lnTo>
                    <a:pt x="1183" y="0"/>
                  </a:lnTo>
                  <a:lnTo>
                    <a:pt x="1143" y="28"/>
                  </a:lnTo>
                  <a:lnTo>
                    <a:pt x="1147" y="292"/>
                  </a:lnTo>
                  <a:lnTo>
                    <a:pt x="903" y="944"/>
                  </a:lnTo>
                  <a:lnTo>
                    <a:pt x="903" y="944"/>
                  </a:lnTo>
                  <a:lnTo>
                    <a:pt x="897" y="954"/>
                  </a:lnTo>
                  <a:lnTo>
                    <a:pt x="889" y="962"/>
                  </a:lnTo>
                  <a:lnTo>
                    <a:pt x="879" y="966"/>
                  </a:lnTo>
                  <a:lnTo>
                    <a:pt x="869" y="968"/>
                  </a:lnTo>
                  <a:lnTo>
                    <a:pt x="869" y="968"/>
                  </a:lnTo>
                  <a:lnTo>
                    <a:pt x="858" y="966"/>
                  </a:lnTo>
                  <a:lnTo>
                    <a:pt x="848" y="962"/>
                  </a:lnTo>
                  <a:lnTo>
                    <a:pt x="840" y="954"/>
                  </a:lnTo>
                  <a:lnTo>
                    <a:pt x="836" y="944"/>
                  </a:lnTo>
                  <a:lnTo>
                    <a:pt x="592" y="292"/>
                  </a:lnTo>
                  <a:lnTo>
                    <a:pt x="592" y="292"/>
                  </a:lnTo>
                  <a:lnTo>
                    <a:pt x="596" y="28"/>
                  </a:lnTo>
                  <a:lnTo>
                    <a:pt x="596" y="28"/>
                  </a:lnTo>
                  <a:lnTo>
                    <a:pt x="576" y="14"/>
                  </a:lnTo>
                  <a:lnTo>
                    <a:pt x="554" y="0"/>
                  </a:lnTo>
                  <a:lnTo>
                    <a:pt x="554" y="0"/>
                  </a:lnTo>
                  <a:lnTo>
                    <a:pt x="536" y="12"/>
                  </a:lnTo>
                  <a:lnTo>
                    <a:pt x="516" y="22"/>
                  </a:lnTo>
                  <a:lnTo>
                    <a:pt x="472" y="46"/>
                  </a:lnTo>
                  <a:lnTo>
                    <a:pt x="426" y="66"/>
                  </a:lnTo>
                  <a:lnTo>
                    <a:pt x="380" y="84"/>
                  </a:lnTo>
                  <a:lnTo>
                    <a:pt x="304" y="112"/>
                  </a:lnTo>
                  <a:lnTo>
                    <a:pt x="272" y="122"/>
                  </a:lnTo>
                  <a:lnTo>
                    <a:pt x="272" y="122"/>
                  </a:lnTo>
                  <a:lnTo>
                    <a:pt x="240" y="136"/>
                  </a:lnTo>
                  <a:lnTo>
                    <a:pt x="214" y="150"/>
                  </a:lnTo>
                  <a:lnTo>
                    <a:pt x="192" y="164"/>
                  </a:lnTo>
                  <a:lnTo>
                    <a:pt x="174" y="178"/>
                  </a:lnTo>
                  <a:lnTo>
                    <a:pt x="162" y="190"/>
                  </a:lnTo>
                  <a:lnTo>
                    <a:pt x="152" y="198"/>
                  </a:lnTo>
                  <a:lnTo>
                    <a:pt x="146" y="208"/>
                  </a:lnTo>
                  <a:lnTo>
                    <a:pt x="146" y="208"/>
                  </a:lnTo>
                  <a:lnTo>
                    <a:pt x="136" y="224"/>
                  </a:lnTo>
                  <a:lnTo>
                    <a:pt x="126" y="242"/>
                  </a:lnTo>
                  <a:lnTo>
                    <a:pt x="108" y="284"/>
                  </a:lnTo>
                  <a:lnTo>
                    <a:pt x="92" y="332"/>
                  </a:lnTo>
                  <a:lnTo>
                    <a:pt x="78" y="386"/>
                  </a:lnTo>
                  <a:lnTo>
                    <a:pt x="66" y="444"/>
                  </a:lnTo>
                  <a:lnTo>
                    <a:pt x="54" y="506"/>
                  </a:lnTo>
                  <a:lnTo>
                    <a:pt x="44" y="570"/>
                  </a:lnTo>
                  <a:lnTo>
                    <a:pt x="34" y="634"/>
                  </a:lnTo>
                  <a:lnTo>
                    <a:pt x="20" y="758"/>
                  </a:lnTo>
                  <a:lnTo>
                    <a:pt x="10" y="870"/>
                  </a:lnTo>
                  <a:lnTo>
                    <a:pt x="0" y="1022"/>
                  </a:lnTo>
                  <a:lnTo>
                    <a:pt x="1741" y="1022"/>
                  </a:lnTo>
                  <a:lnTo>
                    <a:pt x="1741" y="1022"/>
                  </a:lnTo>
                  <a:lnTo>
                    <a:pt x="1733" y="858"/>
                  </a:lnTo>
                  <a:lnTo>
                    <a:pt x="1725" y="750"/>
                  </a:lnTo>
                  <a:lnTo>
                    <a:pt x="1721" y="690"/>
                  </a:lnTo>
                  <a:lnTo>
                    <a:pt x="1713" y="632"/>
                  </a:lnTo>
                  <a:lnTo>
                    <a:pt x="1705" y="572"/>
                  </a:lnTo>
                  <a:lnTo>
                    <a:pt x="1697" y="512"/>
                  </a:lnTo>
                  <a:lnTo>
                    <a:pt x="1685" y="452"/>
                  </a:lnTo>
                  <a:lnTo>
                    <a:pt x="1671" y="396"/>
                  </a:lnTo>
                  <a:lnTo>
                    <a:pt x="1655" y="342"/>
                  </a:lnTo>
                  <a:lnTo>
                    <a:pt x="1637" y="292"/>
                  </a:lnTo>
                  <a:lnTo>
                    <a:pt x="1617" y="246"/>
                  </a:lnTo>
                  <a:lnTo>
                    <a:pt x="1605" y="226"/>
                  </a:lnTo>
                  <a:lnTo>
                    <a:pt x="1593" y="208"/>
                  </a:lnTo>
                  <a:lnTo>
                    <a:pt x="1593" y="2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C1634BE2-C774-3D85-7118-29613544B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7363" y="3698875"/>
              <a:ext cx="344488" cy="1244600"/>
            </a:xfrm>
            <a:custGeom>
              <a:avLst/>
              <a:gdLst>
                <a:gd name="T0" fmla="*/ 117 w 217"/>
                <a:gd name="T1" fmla="*/ 20 h 784"/>
                <a:gd name="T2" fmla="*/ 107 w 217"/>
                <a:gd name="T3" fmla="*/ 20 h 784"/>
                <a:gd name="T4" fmla="*/ 107 w 217"/>
                <a:gd name="T5" fmla="*/ 20 h 784"/>
                <a:gd name="T6" fmla="*/ 80 w 217"/>
                <a:gd name="T7" fmla="*/ 18 h 784"/>
                <a:gd name="T8" fmla="*/ 54 w 217"/>
                <a:gd name="T9" fmla="*/ 14 h 784"/>
                <a:gd name="T10" fmla="*/ 28 w 217"/>
                <a:gd name="T11" fmla="*/ 8 h 784"/>
                <a:gd name="T12" fmla="*/ 0 w 217"/>
                <a:gd name="T13" fmla="*/ 0 h 784"/>
                <a:gd name="T14" fmla="*/ 98 w 217"/>
                <a:gd name="T15" fmla="*/ 150 h 784"/>
                <a:gd name="T16" fmla="*/ 10 w 217"/>
                <a:gd name="T17" fmla="*/ 234 h 784"/>
                <a:gd name="T18" fmla="*/ 100 w 217"/>
                <a:gd name="T19" fmla="*/ 776 h 784"/>
                <a:gd name="T20" fmla="*/ 100 w 217"/>
                <a:gd name="T21" fmla="*/ 776 h 784"/>
                <a:gd name="T22" fmla="*/ 102 w 217"/>
                <a:gd name="T23" fmla="*/ 780 h 784"/>
                <a:gd name="T24" fmla="*/ 104 w 217"/>
                <a:gd name="T25" fmla="*/ 782 h 784"/>
                <a:gd name="T26" fmla="*/ 109 w 217"/>
                <a:gd name="T27" fmla="*/ 784 h 784"/>
                <a:gd name="T28" fmla="*/ 109 w 217"/>
                <a:gd name="T29" fmla="*/ 784 h 784"/>
                <a:gd name="T30" fmla="*/ 115 w 217"/>
                <a:gd name="T31" fmla="*/ 782 h 784"/>
                <a:gd name="T32" fmla="*/ 117 w 217"/>
                <a:gd name="T33" fmla="*/ 780 h 784"/>
                <a:gd name="T34" fmla="*/ 119 w 217"/>
                <a:gd name="T35" fmla="*/ 776 h 784"/>
                <a:gd name="T36" fmla="*/ 207 w 217"/>
                <a:gd name="T37" fmla="*/ 234 h 784"/>
                <a:gd name="T38" fmla="*/ 121 w 217"/>
                <a:gd name="T39" fmla="*/ 150 h 784"/>
                <a:gd name="T40" fmla="*/ 217 w 217"/>
                <a:gd name="T41" fmla="*/ 2 h 784"/>
                <a:gd name="T42" fmla="*/ 217 w 217"/>
                <a:gd name="T43" fmla="*/ 2 h 784"/>
                <a:gd name="T44" fmla="*/ 193 w 217"/>
                <a:gd name="T45" fmla="*/ 10 h 784"/>
                <a:gd name="T46" fmla="*/ 169 w 217"/>
                <a:gd name="T47" fmla="*/ 14 h 784"/>
                <a:gd name="T48" fmla="*/ 143 w 217"/>
                <a:gd name="T49" fmla="*/ 18 h 784"/>
                <a:gd name="T50" fmla="*/ 117 w 217"/>
                <a:gd name="T51" fmla="*/ 20 h 784"/>
                <a:gd name="T52" fmla="*/ 117 w 217"/>
                <a:gd name="T53" fmla="*/ 2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7" h="784">
                  <a:moveTo>
                    <a:pt x="117" y="20"/>
                  </a:moveTo>
                  <a:lnTo>
                    <a:pt x="107" y="20"/>
                  </a:lnTo>
                  <a:lnTo>
                    <a:pt x="107" y="20"/>
                  </a:lnTo>
                  <a:lnTo>
                    <a:pt x="80" y="18"/>
                  </a:lnTo>
                  <a:lnTo>
                    <a:pt x="54" y="14"/>
                  </a:lnTo>
                  <a:lnTo>
                    <a:pt x="28" y="8"/>
                  </a:lnTo>
                  <a:lnTo>
                    <a:pt x="0" y="0"/>
                  </a:lnTo>
                  <a:lnTo>
                    <a:pt x="98" y="150"/>
                  </a:lnTo>
                  <a:lnTo>
                    <a:pt x="10" y="234"/>
                  </a:lnTo>
                  <a:lnTo>
                    <a:pt x="100" y="776"/>
                  </a:lnTo>
                  <a:lnTo>
                    <a:pt x="100" y="776"/>
                  </a:lnTo>
                  <a:lnTo>
                    <a:pt x="102" y="780"/>
                  </a:lnTo>
                  <a:lnTo>
                    <a:pt x="104" y="782"/>
                  </a:lnTo>
                  <a:lnTo>
                    <a:pt x="109" y="784"/>
                  </a:lnTo>
                  <a:lnTo>
                    <a:pt x="109" y="784"/>
                  </a:lnTo>
                  <a:lnTo>
                    <a:pt x="115" y="782"/>
                  </a:lnTo>
                  <a:lnTo>
                    <a:pt x="117" y="780"/>
                  </a:lnTo>
                  <a:lnTo>
                    <a:pt x="119" y="776"/>
                  </a:lnTo>
                  <a:lnTo>
                    <a:pt x="207" y="234"/>
                  </a:lnTo>
                  <a:lnTo>
                    <a:pt x="121" y="150"/>
                  </a:lnTo>
                  <a:lnTo>
                    <a:pt x="217" y="2"/>
                  </a:lnTo>
                  <a:lnTo>
                    <a:pt x="217" y="2"/>
                  </a:lnTo>
                  <a:lnTo>
                    <a:pt x="193" y="10"/>
                  </a:lnTo>
                  <a:lnTo>
                    <a:pt x="169" y="14"/>
                  </a:lnTo>
                  <a:lnTo>
                    <a:pt x="143" y="18"/>
                  </a:lnTo>
                  <a:lnTo>
                    <a:pt x="117" y="20"/>
                  </a:lnTo>
                  <a:lnTo>
                    <a:pt x="11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1E7A8520-FFDE-7D0C-1028-6FB949F265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24113" y="1695450"/>
              <a:ext cx="1538288" cy="1958975"/>
            </a:xfrm>
            <a:custGeom>
              <a:avLst/>
              <a:gdLst>
                <a:gd name="T0" fmla="*/ 84 w 969"/>
                <a:gd name="T1" fmla="*/ 858 h 1234"/>
                <a:gd name="T2" fmla="*/ 174 w 969"/>
                <a:gd name="T3" fmla="*/ 1046 h 1234"/>
                <a:gd name="T4" fmla="*/ 318 w 969"/>
                <a:gd name="T5" fmla="*/ 1182 h 1234"/>
                <a:gd name="T6" fmla="*/ 486 w 969"/>
                <a:gd name="T7" fmla="*/ 1234 h 1234"/>
                <a:gd name="T8" fmla="*/ 495 w 969"/>
                <a:gd name="T9" fmla="*/ 1234 h 1234"/>
                <a:gd name="T10" fmla="*/ 613 w 969"/>
                <a:gd name="T11" fmla="*/ 1206 h 1234"/>
                <a:gd name="T12" fmla="*/ 769 w 969"/>
                <a:gd name="T13" fmla="*/ 1084 h 1234"/>
                <a:gd name="T14" fmla="*/ 871 w 969"/>
                <a:gd name="T15" fmla="*/ 918 h 1234"/>
                <a:gd name="T16" fmla="*/ 903 w 969"/>
                <a:gd name="T17" fmla="*/ 816 h 1234"/>
                <a:gd name="T18" fmla="*/ 953 w 969"/>
                <a:gd name="T19" fmla="*/ 756 h 1234"/>
                <a:gd name="T20" fmla="*/ 969 w 969"/>
                <a:gd name="T21" fmla="*/ 674 h 1234"/>
                <a:gd name="T22" fmla="*/ 941 w 969"/>
                <a:gd name="T23" fmla="*/ 576 h 1234"/>
                <a:gd name="T24" fmla="*/ 949 w 969"/>
                <a:gd name="T25" fmla="*/ 446 h 1234"/>
                <a:gd name="T26" fmla="*/ 937 w 969"/>
                <a:gd name="T27" fmla="*/ 324 h 1234"/>
                <a:gd name="T28" fmla="*/ 861 w 969"/>
                <a:gd name="T29" fmla="*/ 198 h 1234"/>
                <a:gd name="T30" fmla="*/ 727 w 969"/>
                <a:gd name="T31" fmla="*/ 76 h 1234"/>
                <a:gd name="T32" fmla="*/ 589 w 969"/>
                <a:gd name="T33" fmla="*/ 14 h 1234"/>
                <a:gd name="T34" fmla="*/ 442 w 969"/>
                <a:gd name="T35" fmla="*/ 2 h 1234"/>
                <a:gd name="T36" fmla="*/ 282 w 969"/>
                <a:gd name="T37" fmla="*/ 46 h 1234"/>
                <a:gd name="T38" fmla="*/ 148 w 969"/>
                <a:gd name="T39" fmla="*/ 148 h 1234"/>
                <a:gd name="T40" fmla="*/ 52 w 969"/>
                <a:gd name="T41" fmla="*/ 302 h 1234"/>
                <a:gd name="T42" fmla="*/ 32 w 969"/>
                <a:gd name="T43" fmla="*/ 396 h 1234"/>
                <a:gd name="T44" fmla="*/ 46 w 969"/>
                <a:gd name="T45" fmla="*/ 562 h 1234"/>
                <a:gd name="T46" fmla="*/ 12 w 969"/>
                <a:gd name="T47" fmla="*/ 598 h 1234"/>
                <a:gd name="T48" fmla="*/ 4 w 969"/>
                <a:gd name="T49" fmla="*/ 704 h 1234"/>
                <a:gd name="T50" fmla="*/ 26 w 969"/>
                <a:gd name="T51" fmla="*/ 774 h 1234"/>
                <a:gd name="T52" fmla="*/ 78 w 969"/>
                <a:gd name="T53" fmla="*/ 628 h 1234"/>
                <a:gd name="T54" fmla="*/ 112 w 969"/>
                <a:gd name="T55" fmla="*/ 606 h 1234"/>
                <a:gd name="T56" fmla="*/ 160 w 969"/>
                <a:gd name="T57" fmla="*/ 578 h 1234"/>
                <a:gd name="T58" fmla="*/ 262 w 969"/>
                <a:gd name="T59" fmla="*/ 502 h 1234"/>
                <a:gd name="T60" fmla="*/ 362 w 969"/>
                <a:gd name="T61" fmla="*/ 362 h 1234"/>
                <a:gd name="T62" fmla="*/ 412 w 969"/>
                <a:gd name="T63" fmla="*/ 284 h 1234"/>
                <a:gd name="T64" fmla="*/ 472 w 969"/>
                <a:gd name="T65" fmla="*/ 282 h 1234"/>
                <a:gd name="T66" fmla="*/ 545 w 969"/>
                <a:gd name="T67" fmla="*/ 310 h 1234"/>
                <a:gd name="T68" fmla="*/ 605 w 969"/>
                <a:gd name="T69" fmla="*/ 270 h 1234"/>
                <a:gd name="T70" fmla="*/ 643 w 969"/>
                <a:gd name="T71" fmla="*/ 300 h 1234"/>
                <a:gd name="T72" fmla="*/ 727 w 969"/>
                <a:gd name="T73" fmla="*/ 476 h 1234"/>
                <a:gd name="T74" fmla="*/ 815 w 969"/>
                <a:gd name="T75" fmla="*/ 576 h 1234"/>
                <a:gd name="T76" fmla="*/ 861 w 969"/>
                <a:gd name="T77" fmla="*/ 606 h 1234"/>
                <a:gd name="T78" fmla="*/ 891 w 969"/>
                <a:gd name="T79" fmla="*/ 628 h 1234"/>
                <a:gd name="T80" fmla="*/ 897 w 969"/>
                <a:gd name="T81" fmla="*/ 680 h 1234"/>
                <a:gd name="T82" fmla="*/ 887 w 969"/>
                <a:gd name="T83" fmla="*/ 728 h 1234"/>
                <a:gd name="T84" fmla="*/ 843 w 969"/>
                <a:gd name="T85" fmla="*/ 774 h 1234"/>
                <a:gd name="T86" fmla="*/ 819 w 969"/>
                <a:gd name="T87" fmla="*/ 850 h 1234"/>
                <a:gd name="T88" fmla="*/ 745 w 969"/>
                <a:gd name="T89" fmla="*/ 1000 h 1234"/>
                <a:gd name="T90" fmla="*/ 623 w 969"/>
                <a:gd name="T91" fmla="*/ 1120 h 1234"/>
                <a:gd name="T92" fmla="*/ 493 w 969"/>
                <a:gd name="T93" fmla="*/ 1162 h 1234"/>
                <a:gd name="T94" fmla="*/ 460 w 969"/>
                <a:gd name="T95" fmla="*/ 1160 h 1234"/>
                <a:gd name="T96" fmla="*/ 328 w 969"/>
                <a:gd name="T97" fmla="*/ 1098 h 1234"/>
                <a:gd name="T98" fmla="*/ 210 w 969"/>
                <a:gd name="T99" fmla="*/ 970 h 1234"/>
                <a:gd name="T100" fmla="*/ 144 w 969"/>
                <a:gd name="T101" fmla="*/ 794 h 1234"/>
                <a:gd name="T102" fmla="*/ 114 w 969"/>
                <a:gd name="T103" fmla="*/ 758 h 1234"/>
                <a:gd name="T104" fmla="*/ 80 w 969"/>
                <a:gd name="T105" fmla="*/ 722 h 1234"/>
                <a:gd name="T106" fmla="*/ 78 w 969"/>
                <a:gd name="T107" fmla="*/ 628 h 1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69" h="1234">
                  <a:moveTo>
                    <a:pt x="72" y="814"/>
                  </a:moveTo>
                  <a:lnTo>
                    <a:pt x="72" y="814"/>
                  </a:lnTo>
                  <a:lnTo>
                    <a:pt x="76" y="818"/>
                  </a:lnTo>
                  <a:lnTo>
                    <a:pt x="76" y="818"/>
                  </a:lnTo>
                  <a:lnTo>
                    <a:pt x="84" y="858"/>
                  </a:lnTo>
                  <a:lnTo>
                    <a:pt x="96" y="898"/>
                  </a:lnTo>
                  <a:lnTo>
                    <a:pt x="112" y="938"/>
                  </a:lnTo>
                  <a:lnTo>
                    <a:pt x="130" y="976"/>
                  </a:lnTo>
                  <a:lnTo>
                    <a:pt x="150" y="1012"/>
                  </a:lnTo>
                  <a:lnTo>
                    <a:pt x="174" y="1046"/>
                  </a:lnTo>
                  <a:lnTo>
                    <a:pt x="200" y="1078"/>
                  </a:lnTo>
                  <a:lnTo>
                    <a:pt x="228" y="1108"/>
                  </a:lnTo>
                  <a:lnTo>
                    <a:pt x="256" y="1136"/>
                  </a:lnTo>
                  <a:lnTo>
                    <a:pt x="286" y="1160"/>
                  </a:lnTo>
                  <a:lnTo>
                    <a:pt x="318" y="1182"/>
                  </a:lnTo>
                  <a:lnTo>
                    <a:pt x="350" y="1200"/>
                  </a:lnTo>
                  <a:lnTo>
                    <a:pt x="384" y="1214"/>
                  </a:lnTo>
                  <a:lnTo>
                    <a:pt x="418" y="1224"/>
                  </a:lnTo>
                  <a:lnTo>
                    <a:pt x="452" y="1232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95" y="1234"/>
                  </a:lnTo>
                  <a:lnTo>
                    <a:pt x="495" y="1234"/>
                  </a:lnTo>
                  <a:lnTo>
                    <a:pt x="517" y="1232"/>
                  </a:lnTo>
                  <a:lnTo>
                    <a:pt x="537" y="1228"/>
                  </a:lnTo>
                  <a:lnTo>
                    <a:pt x="557" y="1224"/>
                  </a:lnTo>
                  <a:lnTo>
                    <a:pt x="577" y="1220"/>
                  </a:lnTo>
                  <a:lnTo>
                    <a:pt x="613" y="1206"/>
                  </a:lnTo>
                  <a:lnTo>
                    <a:pt x="649" y="1188"/>
                  </a:lnTo>
                  <a:lnTo>
                    <a:pt x="683" y="1166"/>
                  </a:lnTo>
                  <a:lnTo>
                    <a:pt x="713" y="1142"/>
                  </a:lnTo>
                  <a:lnTo>
                    <a:pt x="743" y="1114"/>
                  </a:lnTo>
                  <a:lnTo>
                    <a:pt x="769" y="1084"/>
                  </a:lnTo>
                  <a:lnTo>
                    <a:pt x="795" y="1054"/>
                  </a:lnTo>
                  <a:lnTo>
                    <a:pt x="817" y="1020"/>
                  </a:lnTo>
                  <a:lnTo>
                    <a:pt x="837" y="986"/>
                  </a:lnTo>
                  <a:lnTo>
                    <a:pt x="855" y="952"/>
                  </a:lnTo>
                  <a:lnTo>
                    <a:pt x="871" y="918"/>
                  </a:lnTo>
                  <a:lnTo>
                    <a:pt x="885" y="884"/>
                  </a:lnTo>
                  <a:lnTo>
                    <a:pt x="895" y="850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19" y="800"/>
                  </a:lnTo>
                  <a:lnTo>
                    <a:pt x="937" y="780"/>
                  </a:lnTo>
                  <a:lnTo>
                    <a:pt x="945" y="770"/>
                  </a:lnTo>
                  <a:lnTo>
                    <a:pt x="953" y="756"/>
                  </a:lnTo>
                  <a:lnTo>
                    <a:pt x="959" y="744"/>
                  </a:lnTo>
                  <a:lnTo>
                    <a:pt x="963" y="730"/>
                  </a:lnTo>
                  <a:lnTo>
                    <a:pt x="963" y="730"/>
                  </a:lnTo>
                  <a:lnTo>
                    <a:pt x="967" y="700"/>
                  </a:lnTo>
                  <a:lnTo>
                    <a:pt x="969" y="674"/>
                  </a:lnTo>
                  <a:lnTo>
                    <a:pt x="969" y="650"/>
                  </a:lnTo>
                  <a:lnTo>
                    <a:pt x="967" y="628"/>
                  </a:lnTo>
                  <a:lnTo>
                    <a:pt x="961" y="608"/>
                  </a:lnTo>
                  <a:lnTo>
                    <a:pt x="951" y="590"/>
                  </a:lnTo>
                  <a:lnTo>
                    <a:pt x="941" y="576"/>
                  </a:lnTo>
                  <a:lnTo>
                    <a:pt x="927" y="566"/>
                  </a:lnTo>
                  <a:lnTo>
                    <a:pt x="927" y="566"/>
                  </a:lnTo>
                  <a:lnTo>
                    <a:pt x="937" y="530"/>
                  </a:lnTo>
                  <a:lnTo>
                    <a:pt x="945" y="490"/>
                  </a:lnTo>
                  <a:lnTo>
                    <a:pt x="949" y="446"/>
                  </a:lnTo>
                  <a:lnTo>
                    <a:pt x="951" y="422"/>
                  </a:lnTo>
                  <a:lnTo>
                    <a:pt x="949" y="398"/>
                  </a:lnTo>
                  <a:lnTo>
                    <a:pt x="947" y="374"/>
                  </a:lnTo>
                  <a:lnTo>
                    <a:pt x="943" y="350"/>
                  </a:lnTo>
                  <a:lnTo>
                    <a:pt x="937" y="324"/>
                  </a:lnTo>
                  <a:lnTo>
                    <a:pt x="927" y="298"/>
                  </a:lnTo>
                  <a:lnTo>
                    <a:pt x="915" y="274"/>
                  </a:lnTo>
                  <a:lnTo>
                    <a:pt x="901" y="248"/>
                  </a:lnTo>
                  <a:lnTo>
                    <a:pt x="883" y="222"/>
                  </a:lnTo>
                  <a:lnTo>
                    <a:pt x="861" y="198"/>
                  </a:lnTo>
                  <a:lnTo>
                    <a:pt x="861" y="198"/>
                  </a:lnTo>
                  <a:lnTo>
                    <a:pt x="809" y="146"/>
                  </a:lnTo>
                  <a:lnTo>
                    <a:pt x="783" y="120"/>
                  </a:lnTo>
                  <a:lnTo>
                    <a:pt x="755" y="98"/>
                  </a:lnTo>
                  <a:lnTo>
                    <a:pt x="727" y="76"/>
                  </a:lnTo>
                  <a:lnTo>
                    <a:pt x="695" y="56"/>
                  </a:lnTo>
                  <a:lnTo>
                    <a:pt x="663" y="40"/>
                  </a:lnTo>
                  <a:lnTo>
                    <a:pt x="627" y="26"/>
                  </a:lnTo>
                  <a:lnTo>
                    <a:pt x="627" y="26"/>
                  </a:lnTo>
                  <a:lnTo>
                    <a:pt x="589" y="14"/>
                  </a:lnTo>
                  <a:lnTo>
                    <a:pt x="551" y="6"/>
                  </a:lnTo>
                  <a:lnTo>
                    <a:pt x="513" y="2"/>
                  </a:lnTo>
                  <a:lnTo>
                    <a:pt x="476" y="0"/>
                  </a:lnTo>
                  <a:lnTo>
                    <a:pt x="476" y="0"/>
                  </a:lnTo>
                  <a:lnTo>
                    <a:pt x="442" y="2"/>
                  </a:lnTo>
                  <a:lnTo>
                    <a:pt x="408" y="6"/>
                  </a:lnTo>
                  <a:lnTo>
                    <a:pt x="376" y="12"/>
                  </a:lnTo>
                  <a:lnTo>
                    <a:pt x="342" y="20"/>
                  </a:lnTo>
                  <a:lnTo>
                    <a:pt x="312" y="32"/>
                  </a:lnTo>
                  <a:lnTo>
                    <a:pt x="282" y="46"/>
                  </a:lnTo>
                  <a:lnTo>
                    <a:pt x="252" y="62"/>
                  </a:lnTo>
                  <a:lnTo>
                    <a:pt x="224" y="80"/>
                  </a:lnTo>
                  <a:lnTo>
                    <a:pt x="198" y="102"/>
                  </a:lnTo>
                  <a:lnTo>
                    <a:pt x="172" y="124"/>
                  </a:lnTo>
                  <a:lnTo>
                    <a:pt x="148" y="148"/>
                  </a:lnTo>
                  <a:lnTo>
                    <a:pt x="126" y="176"/>
                  </a:lnTo>
                  <a:lnTo>
                    <a:pt x="104" y="204"/>
                  </a:lnTo>
                  <a:lnTo>
                    <a:pt x="86" y="234"/>
                  </a:lnTo>
                  <a:lnTo>
                    <a:pt x="68" y="268"/>
                  </a:lnTo>
                  <a:lnTo>
                    <a:pt x="52" y="302"/>
                  </a:lnTo>
                  <a:lnTo>
                    <a:pt x="52" y="302"/>
                  </a:lnTo>
                  <a:lnTo>
                    <a:pt x="46" y="318"/>
                  </a:lnTo>
                  <a:lnTo>
                    <a:pt x="40" y="340"/>
                  </a:lnTo>
                  <a:lnTo>
                    <a:pt x="34" y="366"/>
                  </a:lnTo>
                  <a:lnTo>
                    <a:pt x="32" y="396"/>
                  </a:lnTo>
                  <a:lnTo>
                    <a:pt x="30" y="430"/>
                  </a:lnTo>
                  <a:lnTo>
                    <a:pt x="32" y="470"/>
                  </a:lnTo>
                  <a:lnTo>
                    <a:pt x="36" y="514"/>
                  </a:lnTo>
                  <a:lnTo>
                    <a:pt x="46" y="562"/>
                  </a:lnTo>
                  <a:lnTo>
                    <a:pt x="46" y="562"/>
                  </a:lnTo>
                  <a:lnTo>
                    <a:pt x="34" y="570"/>
                  </a:lnTo>
                  <a:lnTo>
                    <a:pt x="22" y="580"/>
                  </a:lnTo>
                  <a:lnTo>
                    <a:pt x="22" y="580"/>
                  </a:lnTo>
                  <a:lnTo>
                    <a:pt x="18" y="588"/>
                  </a:lnTo>
                  <a:lnTo>
                    <a:pt x="12" y="598"/>
                  </a:lnTo>
                  <a:lnTo>
                    <a:pt x="6" y="618"/>
                  </a:lnTo>
                  <a:lnTo>
                    <a:pt x="2" y="640"/>
                  </a:lnTo>
                  <a:lnTo>
                    <a:pt x="0" y="662"/>
                  </a:lnTo>
                  <a:lnTo>
                    <a:pt x="2" y="684"/>
                  </a:lnTo>
                  <a:lnTo>
                    <a:pt x="4" y="704"/>
                  </a:lnTo>
                  <a:lnTo>
                    <a:pt x="10" y="736"/>
                  </a:lnTo>
                  <a:lnTo>
                    <a:pt x="10" y="736"/>
                  </a:lnTo>
                  <a:lnTo>
                    <a:pt x="14" y="750"/>
                  </a:lnTo>
                  <a:lnTo>
                    <a:pt x="20" y="762"/>
                  </a:lnTo>
                  <a:lnTo>
                    <a:pt x="26" y="774"/>
                  </a:lnTo>
                  <a:lnTo>
                    <a:pt x="36" y="784"/>
                  </a:lnTo>
                  <a:lnTo>
                    <a:pt x="54" y="802"/>
                  </a:lnTo>
                  <a:lnTo>
                    <a:pt x="72" y="814"/>
                  </a:lnTo>
                  <a:lnTo>
                    <a:pt x="72" y="814"/>
                  </a:lnTo>
                  <a:close/>
                  <a:moveTo>
                    <a:pt x="78" y="628"/>
                  </a:moveTo>
                  <a:lnTo>
                    <a:pt x="78" y="628"/>
                  </a:lnTo>
                  <a:lnTo>
                    <a:pt x="88" y="626"/>
                  </a:lnTo>
                  <a:lnTo>
                    <a:pt x="98" y="622"/>
                  </a:lnTo>
                  <a:lnTo>
                    <a:pt x="106" y="616"/>
                  </a:lnTo>
                  <a:lnTo>
                    <a:pt x="112" y="606"/>
                  </a:lnTo>
                  <a:lnTo>
                    <a:pt x="130" y="594"/>
                  </a:lnTo>
                  <a:lnTo>
                    <a:pt x="128" y="592"/>
                  </a:lnTo>
                  <a:lnTo>
                    <a:pt x="128" y="592"/>
                  </a:lnTo>
                  <a:lnTo>
                    <a:pt x="138" y="588"/>
                  </a:lnTo>
                  <a:lnTo>
                    <a:pt x="160" y="578"/>
                  </a:lnTo>
                  <a:lnTo>
                    <a:pt x="188" y="562"/>
                  </a:lnTo>
                  <a:lnTo>
                    <a:pt x="204" y="550"/>
                  </a:lnTo>
                  <a:lnTo>
                    <a:pt x="222" y="536"/>
                  </a:lnTo>
                  <a:lnTo>
                    <a:pt x="242" y="520"/>
                  </a:lnTo>
                  <a:lnTo>
                    <a:pt x="262" y="502"/>
                  </a:lnTo>
                  <a:lnTo>
                    <a:pt x="282" y="480"/>
                  </a:lnTo>
                  <a:lnTo>
                    <a:pt x="302" y="456"/>
                  </a:lnTo>
                  <a:lnTo>
                    <a:pt x="324" y="428"/>
                  </a:lnTo>
                  <a:lnTo>
                    <a:pt x="342" y="396"/>
                  </a:lnTo>
                  <a:lnTo>
                    <a:pt x="362" y="362"/>
                  </a:lnTo>
                  <a:lnTo>
                    <a:pt x="380" y="324"/>
                  </a:lnTo>
                  <a:lnTo>
                    <a:pt x="380" y="324"/>
                  </a:lnTo>
                  <a:lnTo>
                    <a:pt x="390" y="306"/>
                  </a:lnTo>
                  <a:lnTo>
                    <a:pt x="400" y="292"/>
                  </a:lnTo>
                  <a:lnTo>
                    <a:pt x="412" y="284"/>
                  </a:lnTo>
                  <a:lnTo>
                    <a:pt x="424" y="278"/>
                  </a:lnTo>
                  <a:lnTo>
                    <a:pt x="436" y="274"/>
                  </a:lnTo>
                  <a:lnTo>
                    <a:pt x="448" y="274"/>
                  </a:lnTo>
                  <a:lnTo>
                    <a:pt x="460" y="278"/>
                  </a:lnTo>
                  <a:lnTo>
                    <a:pt x="472" y="282"/>
                  </a:lnTo>
                  <a:lnTo>
                    <a:pt x="493" y="294"/>
                  </a:lnTo>
                  <a:lnTo>
                    <a:pt x="511" y="306"/>
                  </a:lnTo>
                  <a:lnTo>
                    <a:pt x="531" y="324"/>
                  </a:lnTo>
                  <a:lnTo>
                    <a:pt x="531" y="324"/>
                  </a:lnTo>
                  <a:lnTo>
                    <a:pt x="545" y="310"/>
                  </a:lnTo>
                  <a:lnTo>
                    <a:pt x="559" y="296"/>
                  </a:lnTo>
                  <a:lnTo>
                    <a:pt x="577" y="282"/>
                  </a:lnTo>
                  <a:lnTo>
                    <a:pt x="585" y="278"/>
                  </a:lnTo>
                  <a:lnTo>
                    <a:pt x="595" y="274"/>
                  </a:lnTo>
                  <a:lnTo>
                    <a:pt x="605" y="270"/>
                  </a:lnTo>
                  <a:lnTo>
                    <a:pt x="613" y="270"/>
                  </a:lnTo>
                  <a:lnTo>
                    <a:pt x="623" y="274"/>
                  </a:lnTo>
                  <a:lnTo>
                    <a:pt x="631" y="278"/>
                  </a:lnTo>
                  <a:lnTo>
                    <a:pt x="637" y="288"/>
                  </a:lnTo>
                  <a:lnTo>
                    <a:pt x="643" y="300"/>
                  </a:lnTo>
                  <a:lnTo>
                    <a:pt x="643" y="300"/>
                  </a:lnTo>
                  <a:lnTo>
                    <a:pt x="659" y="342"/>
                  </a:lnTo>
                  <a:lnTo>
                    <a:pt x="679" y="388"/>
                  </a:lnTo>
                  <a:lnTo>
                    <a:pt x="701" y="432"/>
                  </a:lnTo>
                  <a:lnTo>
                    <a:pt x="727" y="476"/>
                  </a:lnTo>
                  <a:lnTo>
                    <a:pt x="755" y="516"/>
                  </a:lnTo>
                  <a:lnTo>
                    <a:pt x="769" y="534"/>
                  </a:lnTo>
                  <a:lnTo>
                    <a:pt x="785" y="550"/>
                  </a:lnTo>
                  <a:lnTo>
                    <a:pt x="799" y="564"/>
                  </a:lnTo>
                  <a:lnTo>
                    <a:pt x="815" y="576"/>
                  </a:lnTo>
                  <a:lnTo>
                    <a:pt x="829" y="586"/>
                  </a:lnTo>
                  <a:lnTo>
                    <a:pt x="845" y="592"/>
                  </a:lnTo>
                  <a:lnTo>
                    <a:pt x="847" y="592"/>
                  </a:lnTo>
                  <a:lnTo>
                    <a:pt x="861" y="606"/>
                  </a:lnTo>
                  <a:lnTo>
                    <a:pt x="861" y="606"/>
                  </a:lnTo>
                  <a:lnTo>
                    <a:pt x="873" y="618"/>
                  </a:lnTo>
                  <a:lnTo>
                    <a:pt x="879" y="622"/>
                  </a:lnTo>
                  <a:lnTo>
                    <a:pt x="887" y="626"/>
                  </a:lnTo>
                  <a:lnTo>
                    <a:pt x="887" y="626"/>
                  </a:lnTo>
                  <a:lnTo>
                    <a:pt x="891" y="628"/>
                  </a:lnTo>
                  <a:lnTo>
                    <a:pt x="893" y="634"/>
                  </a:lnTo>
                  <a:lnTo>
                    <a:pt x="895" y="642"/>
                  </a:lnTo>
                  <a:lnTo>
                    <a:pt x="897" y="652"/>
                  </a:lnTo>
                  <a:lnTo>
                    <a:pt x="897" y="664"/>
                  </a:lnTo>
                  <a:lnTo>
                    <a:pt x="897" y="680"/>
                  </a:lnTo>
                  <a:lnTo>
                    <a:pt x="895" y="696"/>
                  </a:lnTo>
                  <a:lnTo>
                    <a:pt x="893" y="714"/>
                  </a:lnTo>
                  <a:lnTo>
                    <a:pt x="893" y="714"/>
                  </a:lnTo>
                  <a:lnTo>
                    <a:pt x="891" y="720"/>
                  </a:lnTo>
                  <a:lnTo>
                    <a:pt x="887" y="728"/>
                  </a:lnTo>
                  <a:lnTo>
                    <a:pt x="877" y="742"/>
                  </a:lnTo>
                  <a:lnTo>
                    <a:pt x="865" y="754"/>
                  </a:lnTo>
                  <a:lnTo>
                    <a:pt x="853" y="764"/>
                  </a:lnTo>
                  <a:lnTo>
                    <a:pt x="853" y="764"/>
                  </a:lnTo>
                  <a:lnTo>
                    <a:pt x="843" y="774"/>
                  </a:lnTo>
                  <a:lnTo>
                    <a:pt x="837" y="782"/>
                  </a:lnTo>
                  <a:lnTo>
                    <a:pt x="835" y="792"/>
                  </a:lnTo>
                  <a:lnTo>
                    <a:pt x="835" y="792"/>
                  </a:lnTo>
                  <a:lnTo>
                    <a:pt x="829" y="820"/>
                  </a:lnTo>
                  <a:lnTo>
                    <a:pt x="819" y="850"/>
                  </a:lnTo>
                  <a:lnTo>
                    <a:pt x="809" y="880"/>
                  </a:lnTo>
                  <a:lnTo>
                    <a:pt x="797" y="910"/>
                  </a:lnTo>
                  <a:lnTo>
                    <a:pt x="781" y="942"/>
                  </a:lnTo>
                  <a:lnTo>
                    <a:pt x="765" y="972"/>
                  </a:lnTo>
                  <a:lnTo>
                    <a:pt x="745" y="1000"/>
                  </a:lnTo>
                  <a:lnTo>
                    <a:pt x="725" y="1028"/>
                  </a:lnTo>
                  <a:lnTo>
                    <a:pt x="701" y="1056"/>
                  </a:lnTo>
                  <a:lnTo>
                    <a:pt x="677" y="1080"/>
                  </a:lnTo>
                  <a:lnTo>
                    <a:pt x="651" y="1102"/>
                  </a:lnTo>
                  <a:lnTo>
                    <a:pt x="623" y="1120"/>
                  </a:lnTo>
                  <a:lnTo>
                    <a:pt x="593" y="1136"/>
                  </a:lnTo>
                  <a:lnTo>
                    <a:pt x="561" y="1148"/>
                  </a:lnTo>
                  <a:lnTo>
                    <a:pt x="527" y="1158"/>
                  </a:lnTo>
                  <a:lnTo>
                    <a:pt x="493" y="1162"/>
                  </a:lnTo>
                  <a:lnTo>
                    <a:pt x="493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60" y="1160"/>
                  </a:lnTo>
                  <a:lnTo>
                    <a:pt x="434" y="1154"/>
                  </a:lnTo>
                  <a:lnTo>
                    <a:pt x="408" y="1146"/>
                  </a:lnTo>
                  <a:lnTo>
                    <a:pt x="382" y="1132"/>
                  </a:lnTo>
                  <a:lnTo>
                    <a:pt x="354" y="1118"/>
                  </a:lnTo>
                  <a:lnTo>
                    <a:pt x="328" y="1098"/>
                  </a:lnTo>
                  <a:lnTo>
                    <a:pt x="302" y="1078"/>
                  </a:lnTo>
                  <a:lnTo>
                    <a:pt x="276" y="1054"/>
                  </a:lnTo>
                  <a:lnTo>
                    <a:pt x="252" y="1028"/>
                  </a:lnTo>
                  <a:lnTo>
                    <a:pt x="230" y="1000"/>
                  </a:lnTo>
                  <a:lnTo>
                    <a:pt x="210" y="970"/>
                  </a:lnTo>
                  <a:lnTo>
                    <a:pt x="192" y="938"/>
                  </a:lnTo>
                  <a:lnTo>
                    <a:pt x="176" y="904"/>
                  </a:lnTo>
                  <a:lnTo>
                    <a:pt x="162" y="868"/>
                  </a:lnTo>
                  <a:lnTo>
                    <a:pt x="152" y="832"/>
                  </a:lnTo>
                  <a:lnTo>
                    <a:pt x="144" y="794"/>
                  </a:lnTo>
                  <a:lnTo>
                    <a:pt x="142" y="782"/>
                  </a:lnTo>
                  <a:lnTo>
                    <a:pt x="134" y="774"/>
                  </a:lnTo>
                  <a:lnTo>
                    <a:pt x="134" y="774"/>
                  </a:lnTo>
                  <a:lnTo>
                    <a:pt x="126" y="766"/>
                  </a:lnTo>
                  <a:lnTo>
                    <a:pt x="114" y="758"/>
                  </a:lnTo>
                  <a:lnTo>
                    <a:pt x="114" y="758"/>
                  </a:lnTo>
                  <a:lnTo>
                    <a:pt x="94" y="740"/>
                  </a:lnTo>
                  <a:lnTo>
                    <a:pt x="84" y="730"/>
                  </a:lnTo>
                  <a:lnTo>
                    <a:pt x="80" y="722"/>
                  </a:lnTo>
                  <a:lnTo>
                    <a:pt x="80" y="722"/>
                  </a:lnTo>
                  <a:lnTo>
                    <a:pt x="74" y="690"/>
                  </a:lnTo>
                  <a:lnTo>
                    <a:pt x="72" y="662"/>
                  </a:lnTo>
                  <a:lnTo>
                    <a:pt x="74" y="640"/>
                  </a:lnTo>
                  <a:lnTo>
                    <a:pt x="78" y="628"/>
                  </a:lnTo>
                  <a:lnTo>
                    <a:pt x="78" y="6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52" name="모서리가 둥근 직사각형 155">
            <a:extLst>
              <a:ext uri="{FF2B5EF4-FFF2-40B4-BE49-F238E27FC236}">
                <a16:creationId xmlns:a16="http://schemas.microsoft.com/office/drawing/2014/main" id="{C82A6B40-4A74-2756-487B-D4392CB6BA92}"/>
              </a:ext>
            </a:extLst>
          </p:cNvPr>
          <p:cNvSpPr/>
          <p:nvPr/>
        </p:nvSpPr>
        <p:spPr>
          <a:xfrm>
            <a:off x="4778599" y="1649858"/>
            <a:ext cx="2257879" cy="48287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sz="2400">
              <a:latin typeface="+mj-lt"/>
              <a:ea typeface="맑은 고딕" pitchFamily="50" charset="-127"/>
            </a:endParaRPr>
          </a:p>
        </p:txBody>
      </p:sp>
      <p:sp>
        <p:nvSpPr>
          <p:cNvPr id="53" name="Text Box 8">
            <a:extLst>
              <a:ext uri="{FF2B5EF4-FFF2-40B4-BE49-F238E27FC236}">
                <a16:creationId xmlns:a16="http://schemas.microsoft.com/office/drawing/2014/main" id="{92FF0B9D-81E0-ACB4-647B-509A5E27E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1616" y="1661327"/>
            <a:ext cx="169124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신주용</a:t>
            </a:r>
            <a:endParaRPr lang="ko-KR" altLang="ko-KR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CCF87601-0844-128D-3252-186973B4B78B}"/>
              </a:ext>
            </a:extLst>
          </p:cNvPr>
          <p:cNvGrpSpPr/>
          <p:nvPr/>
        </p:nvGrpSpPr>
        <p:grpSpPr>
          <a:xfrm>
            <a:off x="867379" y="3902912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BA3F627E-38C2-EDD8-A17A-073D3113EA17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55" name="Freeform 7">
                <a:extLst>
                  <a:ext uri="{FF2B5EF4-FFF2-40B4-BE49-F238E27FC236}">
                    <a16:creationId xmlns:a16="http://schemas.microsoft.com/office/drawing/2014/main" id="{0F6CB213-C546-9711-6F68-8E6B5B480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56" name="Freeform 9">
                <a:extLst>
                  <a:ext uri="{FF2B5EF4-FFF2-40B4-BE49-F238E27FC236}">
                    <a16:creationId xmlns:a16="http://schemas.microsoft.com/office/drawing/2014/main" id="{C513ACDA-018E-CD05-1D17-D9B915249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57" name="Freeform 10">
                <a:extLst>
                  <a:ext uri="{FF2B5EF4-FFF2-40B4-BE49-F238E27FC236}">
                    <a16:creationId xmlns:a16="http://schemas.microsoft.com/office/drawing/2014/main" id="{38FB3166-EA01-4BD3-5BFD-DF02053D82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58" name="모서리가 둥근 직사각형 155">
              <a:extLst>
                <a:ext uri="{FF2B5EF4-FFF2-40B4-BE49-F238E27FC236}">
                  <a16:creationId xmlns:a16="http://schemas.microsoft.com/office/drawing/2014/main" id="{61B4F1EA-DCC3-33D6-B092-ADD0E157D4B4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59" name="Text Box 8">
            <a:extLst>
              <a:ext uri="{FF2B5EF4-FFF2-40B4-BE49-F238E27FC236}">
                <a16:creationId xmlns:a16="http://schemas.microsoft.com/office/drawing/2014/main" id="{AAFCB9FD-53A0-98B5-BB85-EA4C5C0F01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3472" y="4436703"/>
            <a:ext cx="192992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김주환</a:t>
            </a:r>
            <a:endParaRPr lang="ko-KR" altLang="ko-KR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25C33301-E4B7-CC49-68B8-6EA6021FEC68}"/>
              </a:ext>
            </a:extLst>
          </p:cNvPr>
          <p:cNvCxnSpPr>
            <a:cxnSpLocks/>
          </p:cNvCxnSpPr>
          <p:nvPr/>
        </p:nvCxnSpPr>
        <p:spPr>
          <a:xfrm>
            <a:off x="4778599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2EE4EB44-B586-73E6-0255-82DB6AC8EA6B}"/>
              </a:ext>
            </a:extLst>
          </p:cNvPr>
          <p:cNvGrpSpPr/>
          <p:nvPr/>
        </p:nvGrpSpPr>
        <p:grpSpPr>
          <a:xfrm>
            <a:off x="3649361" y="3916021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F912AA35-2999-AD93-34CD-758FB0A2D915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73" name="Freeform 7">
                <a:extLst>
                  <a:ext uri="{FF2B5EF4-FFF2-40B4-BE49-F238E27FC236}">
                    <a16:creationId xmlns:a16="http://schemas.microsoft.com/office/drawing/2014/main" id="{F75DC8EF-2FAA-4578-B1E6-E2CEA1794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74" name="Freeform 9">
                <a:extLst>
                  <a:ext uri="{FF2B5EF4-FFF2-40B4-BE49-F238E27FC236}">
                    <a16:creationId xmlns:a16="http://schemas.microsoft.com/office/drawing/2014/main" id="{017FD197-AC6B-D15A-85DF-228603950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75" name="Freeform 10">
                <a:extLst>
                  <a:ext uri="{FF2B5EF4-FFF2-40B4-BE49-F238E27FC236}">
                    <a16:creationId xmlns:a16="http://schemas.microsoft.com/office/drawing/2014/main" id="{0717EEDC-4137-1B51-21E9-DF3503A966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72" name="모서리가 둥근 직사각형 155">
              <a:extLst>
                <a:ext uri="{FF2B5EF4-FFF2-40B4-BE49-F238E27FC236}">
                  <a16:creationId xmlns:a16="http://schemas.microsoft.com/office/drawing/2014/main" id="{A2435A6A-14C9-7826-4729-525B847D498E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C5955A2-1D68-3FCF-FB7B-99BA94932284}"/>
              </a:ext>
            </a:extLst>
          </p:cNvPr>
          <p:cNvSpPr txBox="1"/>
          <p:nvPr/>
        </p:nvSpPr>
        <p:spPr>
          <a:xfrm>
            <a:off x="3800448" y="4449812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김현수</a:t>
            </a: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C654BC95-F86D-177B-E449-0A652E59845E}"/>
              </a:ext>
            </a:extLst>
          </p:cNvPr>
          <p:cNvGrpSpPr/>
          <p:nvPr/>
        </p:nvGrpSpPr>
        <p:grpSpPr>
          <a:xfrm>
            <a:off x="6341944" y="3911865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7A27FD48-E191-A344-F5E1-9007A46AFBA4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C27A081E-8554-13CA-046C-438BBCD7D4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B4CA26F5-2F96-8A15-6BAE-3060BB6D78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3E847294-B001-4C68-2943-3B804D4BF7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78" name="모서리가 둥근 직사각형 155">
              <a:extLst>
                <a:ext uri="{FF2B5EF4-FFF2-40B4-BE49-F238E27FC236}">
                  <a16:creationId xmlns:a16="http://schemas.microsoft.com/office/drawing/2014/main" id="{E8A54D03-D2A5-F497-F332-9E9B79653FC2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BCBCB66-A20D-B243-D8B9-BA0E66DC6ECA}"/>
              </a:ext>
            </a:extLst>
          </p:cNvPr>
          <p:cNvSpPr txBox="1"/>
          <p:nvPr/>
        </p:nvSpPr>
        <p:spPr>
          <a:xfrm>
            <a:off x="6515857" y="4436703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박은영</a:t>
            </a:r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7E2AE39D-9C56-CDAE-CC82-8D73DE4E2947}"/>
              </a:ext>
            </a:extLst>
          </p:cNvPr>
          <p:cNvCxnSpPr>
            <a:cxnSpLocks/>
          </p:cNvCxnSpPr>
          <p:nvPr/>
        </p:nvCxnSpPr>
        <p:spPr>
          <a:xfrm>
            <a:off x="7475202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39B9C21E-4651-5FA4-0F77-1D0AC85843E7}"/>
              </a:ext>
            </a:extLst>
          </p:cNvPr>
          <p:cNvGrpSpPr/>
          <p:nvPr/>
        </p:nvGrpSpPr>
        <p:grpSpPr>
          <a:xfrm>
            <a:off x="9102896" y="3898251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A8DDA1BC-0343-C11E-8B61-86030A4F42EA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86" name="Freeform 7">
                <a:extLst>
                  <a:ext uri="{FF2B5EF4-FFF2-40B4-BE49-F238E27FC236}">
                    <a16:creationId xmlns:a16="http://schemas.microsoft.com/office/drawing/2014/main" id="{DBA9258A-FD31-2C81-8384-349D0DB74D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7" name="Freeform 9">
                <a:extLst>
                  <a:ext uri="{FF2B5EF4-FFF2-40B4-BE49-F238E27FC236}">
                    <a16:creationId xmlns:a16="http://schemas.microsoft.com/office/drawing/2014/main" id="{B1CE2C73-0158-B93B-410F-B3100224C7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8" name="Freeform 10">
                <a:extLst>
                  <a:ext uri="{FF2B5EF4-FFF2-40B4-BE49-F238E27FC236}">
                    <a16:creationId xmlns:a16="http://schemas.microsoft.com/office/drawing/2014/main" id="{39F3CFF0-4432-6E63-991A-748AA5B67F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85" name="모서리가 둥근 직사각형 155">
              <a:extLst>
                <a:ext uri="{FF2B5EF4-FFF2-40B4-BE49-F238E27FC236}">
                  <a16:creationId xmlns:a16="http://schemas.microsoft.com/office/drawing/2014/main" id="{42417C08-36E0-577B-DD52-3C40EFC8B783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E9BAA2C-AA86-8A68-4D1D-44A5A02817E0}"/>
              </a:ext>
            </a:extLst>
          </p:cNvPr>
          <p:cNvSpPr txBox="1"/>
          <p:nvPr/>
        </p:nvSpPr>
        <p:spPr>
          <a:xfrm>
            <a:off x="9256874" y="4432042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허우영</a:t>
            </a:r>
            <a:endParaRPr lang="ko-KR" altLang="en-US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</p:txBody>
      </p: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74442C93-5CCF-3646-37A8-67F5FF690359}"/>
              </a:ext>
            </a:extLst>
          </p:cNvPr>
          <p:cNvCxnSpPr>
            <a:cxnSpLocks/>
          </p:cNvCxnSpPr>
          <p:nvPr/>
        </p:nvCxnSpPr>
        <p:spPr>
          <a:xfrm>
            <a:off x="10217266" y="3475980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582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81406-6157-D537-A2E5-2667AA449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프로젝트 주제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0214DA-0C6E-0A56-E1BA-A9FB8DF92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31" y="1612670"/>
            <a:ext cx="6596217" cy="5097818"/>
          </a:xfrm>
          <a:prstGeom prst="rect">
            <a:avLst/>
          </a:prstGeom>
        </p:spPr>
      </p:pic>
      <p:pic>
        <p:nvPicPr>
          <p:cNvPr id="3" name="내용 개체 틀 4">
            <a:extLst>
              <a:ext uri="{FF2B5EF4-FFF2-40B4-BE49-F238E27FC236}">
                <a16:creationId xmlns:a16="http://schemas.microsoft.com/office/drawing/2014/main" id="{537F1787-CF2D-ACA2-1CEA-9FF2B0AA2996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77" y="2374367"/>
            <a:ext cx="6142124" cy="23546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E45EE7-FA17-AB98-B3CA-D782D51FBB49}"/>
              </a:ext>
            </a:extLst>
          </p:cNvPr>
          <p:cNvSpPr txBox="1"/>
          <p:nvPr/>
        </p:nvSpPr>
        <p:spPr>
          <a:xfrm>
            <a:off x="7306614" y="1924334"/>
            <a:ext cx="5028086" cy="3254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온라인에서 쇼핑을 할 때 리뷰를 보고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결정을 하는 경우가 많다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대부분의 리뷰가 평점은 높은데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리뷰 자체는 신뢰성이 부족하다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일일이 리뷰를 전부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읽기에는 양이 너무 많다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D2A738E-3320-E6F5-1EB1-758535AFB0A3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7942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모서리가 둥근 직사각형 3077">
            <a:extLst>
              <a:ext uri="{FF2B5EF4-FFF2-40B4-BE49-F238E27FC236}">
                <a16:creationId xmlns:a16="http://schemas.microsoft.com/office/drawing/2014/main" id="{98AFE1B0-BFA3-59A3-37E1-E701B6D8DA2E}"/>
              </a:ext>
            </a:extLst>
          </p:cNvPr>
          <p:cNvSpPr/>
          <p:nvPr/>
        </p:nvSpPr>
        <p:spPr>
          <a:xfrm rot="16200000">
            <a:off x="7221749" y="1863350"/>
            <a:ext cx="2782818" cy="6803678"/>
          </a:xfrm>
          <a:prstGeom prst="roundRect">
            <a:avLst>
              <a:gd name="adj" fmla="val 12761"/>
            </a:avLst>
          </a:prstGeom>
          <a:solidFill>
            <a:schemeClr val="bg1"/>
          </a:solidFill>
          <a:ln>
            <a:noFill/>
          </a:ln>
          <a:effectLst>
            <a:glow rad="63500">
              <a:srgbClr val="3399FF"/>
            </a:glow>
            <a:outerShdw blurRad="152400" dist="38100" dir="4200000" algn="t" rotWithShape="0">
              <a:srgbClr val="33CCFF">
                <a:alpha val="3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모서리가 둥근 직사각형 3077">
            <a:extLst>
              <a:ext uri="{FF2B5EF4-FFF2-40B4-BE49-F238E27FC236}">
                <a16:creationId xmlns:a16="http://schemas.microsoft.com/office/drawing/2014/main" id="{E9F59CE9-3DC7-2D53-EE69-CF88139646D7}"/>
              </a:ext>
            </a:extLst>
          </p:cNvPr>
          <p:cNvSpPr/>
          <p:nvPr/>
        </p:nvSpPr>
        <p:spPr>
          <a:xfrm rot="16200000">
            <a:off x="7276708" y="-991631"/>
            <a:ext cx="2672900" cy="6781288"/>
          </a:xfrm>
          <a:prstGeom prst="roundRect">
            <a:avLst>
              <a:gd name="adj" fmla="val 12761"/>
            </a:avLst>
          </a:prstGeom>
          <a:solidFill>
            <a:schemeClr val="bg1"/>
          </a:solidFill>
          <a:ln>
            <a:noFill/>
          </a:ln>
          <a:effectLst>
            <a:glow rad="63500">
              <a:srgbClr val="3399FF"/>
            </a:glow>
            <a:outerShdw blurRad="152400" dist="38100" dir="4200000" algn="t" rotWithShape="0">
              <a:srgbClr val="33CCFF">
                <a:alpha val="3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62889D1-2700-A9A9-10F7-12DEDD68F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533184"/>
            <a:ext cx="6488430" cy="894613"/>
          </a:xfrm>
        </p:spPr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프로젝트 주제 소개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5A7D447-0EB1-0489-F3DC-9F7035C3840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06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8" name="내용 개체 틀 3">
            <a:extLst>
              <a:ext uri="{FF2B5EF4-FFF2-40B4-BE49-F238E27FC236}">
                <a16:creationId xmlns:a16="http://schemas.microsoft.com/office/drawing/2014/main" id="{BF539454-5437-4DCE-BC08-439611636796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/>
          <a:srcRect l="1907" r="6496"/>
          <a:stretch/>
        </p:blipFill>
        <p:spPr>
          <a:xfrm>
            <a:off x="5383667" y="1200879"/>
            <a:ext cx="6488430" cy="23643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B7ECB3B-F543-2F0D-73BE-8E18DE817E94}"/>
              </a:ext>
            </a:extLst>
          </p:cNvPr>
          <p:cNvSpPr txBox="1"/>
          <p:nvPr/>
        </p:nvSpPr>
        <p:spPr>
          <a:xfrm>
            <a:off x="423254" y="1827630"/>
            <a:ext cx="5650357" cy="3496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감성분석을 해보면 부정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99%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 넘어가는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리뷰인데 평점은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점입니다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점은 작성된 리뷰와 상관없이 높은 점수라서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진짜 점수가 아니라고 보고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글을 분석해서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나온 점수가 더 정확하다고 판단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분석을 통해서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정확한 리뷰 점수를 알려주기 위해 시작하게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  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되었다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7B3BDE-89B5-7DF2-FAD4-34A94B225410}"/>
              </a:ext>
            </a:extLst>
          </p:cNvPr>
          <p:cNvSpPr txBox="1"/>
          <p:nvPr/>
        </p:nvSpPr>
        <p:spPr>
          <a:xfrm>
            <a:off x="7479921" y="4796553"/>
            <a:ext cx="402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우리가 돌린 모델 결과 사진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C267E49-EF85-697A-C752-5C4A606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667" y="3948571"/>
            <a:ext cx="6424186" cy="263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481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2747555" y="3075057"/>
            <a:ext cx="6696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02. </a:t>
            </a:r>
            <a:r>
              <a:rPr lang="ko-KR" altLang="en-US" sz="40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소개 및 탐색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3F5E849-F39A-0721-2A75-841BE1979C73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07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1097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C5685F-D593-C24C-81A4-F6F482834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소개 및 탐색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24F8E99-1078-1747-8889-BD43BD0BD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080" y="1331710"/>
            <a:ext cx="8257931" cy="4756925"/>
          </a:xfrm>
          <a:prstGeom prst="rect">
            <a:avLst/>
          </a:prstGeom>
          <a:effectLst>
            <a:glow rad="63500">
              <a:srgbClr val="3399FF"/>
            </a:glow>
          </a:effec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2404B5F-0080-8162-783A-FEF48EE5290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08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0334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C5685F-D593-C24C-81A4-F6F482834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소개 및 탐색</a:t>
            </a:r>
          </a:p>
        </p:txBody>
      </p:sp>
      <p:graphicFrame>
        <p:nvGraphicFramePr>
          <p:cNvPr id="3" name="표 31">
            <a:extLst>
              <a:ext uri="{FF2B5EF4-FFF2-40B4-BE49-F238E27FC236}">
                <a16:creationId xmlns:a16="http://schemas.microsoft.com/office/drawing/2014/main" id="{5A2495E2-657C-A3EC-7AEB-6B97B1A05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169914"/>
              </p:ext>
            </p:extLst>
          </p:nvPr>
        </p:nvGraphicFramePr>
        <p:xfrm>
          <a:off x="662787" y="1178857"/>
          <a:ext cx="5274203" cy="5351593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51449">
                  <a:extLst>
                    <a:ext uri="{9D8B030D-6E8A-4147-A177-3AD203B41FA5}">
                      <a16:colId xmlns:a16="http://schemas.microsoft.com/office/drawing/2014/main" val="4093557608"/>
                    </a:ext>
                  </a:extLst>
                </a:gridCol>
                <a:gridCol w="1861377">
                  <a:extLst>
                    <a:ext uri="{9D8B030D-6E8A-4147-A177-3AD203B41FA5}">
                      <a16:colId xmlns:a16="http://schemas.microsoft.com/office/drawing/2014/main" val="993204570"/>
                    </a:ext>
                  </a:extLst>
                </a:gridCol>
                <a:gridCol w="1861377">
                  <a:extLst>
                    <a:ext uri="{9D8B030D-6E8A-4147-A177-3AD203B41FA5}">
                      <a16:colId xmlns:a16="http://schemas.microsoft.com/office/drawing/2014/main" val="1408272488"/>
                    </a:ext>
                  </a:extLst>
                </a:gridCol>
              </a:tblGrid>
              <a:tr h="2720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Feature names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166956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컨테이너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RSS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리더기를 사용해 검색 결과를 확인할 수 있습니다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933571"/>
                  </a:ext>
                </a:extLst>
              </a:tr>
              <a:tr h="79932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결과를 포함하는 컨테이너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channel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요소의 하위 요소인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title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link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은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에서 사용하는 정보이며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결과와는 상관이 없습니다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8519468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</a:t>
                      </a:r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lastBuildDate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dateTime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결과를 생성한 시간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249232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/channel/total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총 검색 결과 개수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151350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/channel/start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시작 위치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389390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/channel/display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한 번에 표시할 검색 결과 개수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242565"/>
                  </a:ext>
                </a:extLst>
              </a:tr>
              <a:tr h="51720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개별 검색 결과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JSON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형식의 </a:t>
                      </a:r>
                      <a:r>
                        <a:rPr lang="ko-KR" altLang="en-US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결괏값에서는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items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속성의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JSON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배열로 개별 검색 결과를 반환합니다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255086"/>
                  </a:ext>
                </a:extLst>
              </a:tr>
              <a:tr h="51720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/channel/item/title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 이름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이름에서 검색어와 일치하는 부분은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&lt;b&gt;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태그로 감싸져 있습니다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439474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/channel/item/link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 정보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URL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647117"/>
                  </a:ext>
                </a:extLst>
              </a:tr>
              <a:tr h="30410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/channel/item/image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섬네일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이미지의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URL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508472"/>
                  </a:ext>
                </a:extLst>
              </a:tr>
            </a:tbl>
          </a:graphicData>
        </a:graphic>
      </p:graphicFrame>
      <p:graphicFrame>
        <p:nvGraphicFramePr>
          <p:cNvPr id="4" name="표 28">
            <a:extLst>
              <a:ext uri="{FF2B5EF4-FFF2-40B4-BE49-F238E27FC236}">
                <a16:creationId xmlns:a16="http://schemas.microsoft.com/office/drawing/2014/main" id="{90FE30B0-E05E-504A-9454-DCFC7E780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2650928"/>
              </p:ext>
            </p:extLst>
          </p:nvPr>
        </p:nvGraphicFramePr>
        <p:xfrm>
          <a:off x="6255016" y="1178858"/>
          <a:ext cx="5471862" cy="53515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3954">
                  <a:extLst>
                    <a:ext uri="{9D8B030D-6E8A-4147-A177-3AD203B41FA5}">
                      <a16:colId xmlns:a16="http://schemas.microsoft.com/office/drawing/2014/main" val="2543254611"/>
                    </a:ext>
                  </a:extLst>
                </a:gridCol>
                <a:gridCol w="1823954">
                  <a:extLst>
                    <a:ext uri="{9D8B030D-6E8A-4147-A177-3AD203B41FA5}">
                      <a16:colId xmlns:a16="http://schemas.microsoft.com/office/drawing/2014/main" val="4025831144"/>
                    </a:ext>
                  </a:extLst>
                </a:gridCol>
                <a:gridCol w="1823954">
                  <a:extLst>
                    <a:ext uri="{9D8B030D-6E8A-4147-A177-3AD203B41FA5}">
                      <a16:colId xmlns:a16="http://schemas.microsoft.com/office/drawing/2014/main" val="2681864341"/>
                    </a:ext>
                  </a:extLst>
                </a:gridCol>
              </a:tblGrid>
              <a:tr h="2745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Feature names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140484"/>
                  </a:ext>
                </a:extLst>
              </a:tr>
              <a:tr h="5988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lprice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최저가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최저가 정보가 없으면 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을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 비교 데이터가 없으면 상품 가격을 의미합니다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530505"/>
                  </a:ext>
                </a:extLst>
              </a:tr>
              <a:tr h="5011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hprice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최고가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최고가 정보가 없거나 가격 비교 데이터가 없으면 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을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100986"/>
                  </a:ext>
                </a:extLst>
              </a:tr>
              <a:tr h="5011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mallName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상품을 판매하는 쇼핑몰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쇼핑몰 정보가 없으면 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네이버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를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761576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productId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네이버 쇼핑의 상품 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243851"/>
                  </a:ext>
                </a:extLst>
              </a:tr>
              <a:tr h="12010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productType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상품군과 상품 종류에 따른 상품 타입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상품군과 상품 종류에 따른</a:t>
                      </a:r>
                      <a:b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</a:b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일반상품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중고상품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단종상품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판매예정상품</a:t>
                      </a:r>
                      <a:b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</a:b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 종류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</a:t>
                      </a:r>
                      <a:r>
                        <a:rPr lang="ko-KR" altLang="en-US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비매칭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일반상품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매칭 일반상품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433080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/channel/item/maker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제조사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198778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/channel/item/brand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브랜드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207612"/>
                  </a:ext>
                </a:extLst>
              </a:tr>
              <a:tr h="4969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/channel/item/category1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상품의 카테고리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대분류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838587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/channel/item/category2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상품의 카테고리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중분류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4795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/channel/item/category3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상품의 카테고리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소분류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346122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CD380E-7B2B-A5E6-C655-2B55B2B7DBE6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09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478020C-C2A8-1D1E-7AA8-C9DD976C9CF2}"/>
              </a:ext>
            </a:extLst>
          </p:cNvPr>
          <p:cNvSpPr/>
          <p:nvPr/>
        </p:nvSpPr>
        <p:spPr>
          <a:xfrm>
            <a:off x="662787" y="5216376"/>
            <a:ext cx="5274203" cy="1314074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EFF039D-8FBD-D986-5F41-EF4F87EC61DD}"/>
              </a:ext>
            </a:extLst>
          </p:cNvPr>
          <p:cNvSpPr/>
          <p:nvPr/>
        </p:nvSpPr>
        <p:spPr>
          <a:xfrm>
            <a:off x="6255016" y="1471836"/>
            <a:ext cx="5471862" cy="571756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E1A98F7-7E86-EDBC-499F-FE9043DDEE55}"/>
              </a:ext>
            </a:extLst>
          </p:cNvPr>
          <p:cNvSpPr/>
          <p:nvPr/>
        </p:nvSpPr>
        <p:spPr>
          <a:xfrm>
            <a:off x="6283534" y="4934077"/>
            <a:ext cx="5443344" cy="1178288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712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57D2C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사용자 지정 1">
      <a:majorFont>
        <a:latin typeface="Noto Sans"/>
        <a:ea typeface="Calibri"/>
        <a:cs typeface=""/>
      </a:majorFont>
      <a:minorFont>
        <a:latin typeface="Calibri"/>
        <a:ea typeface="Calibri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13771</TotalTime>
  <Words>878</Words>
  <Application>Microsoft Office PowerPoint</Application>
  <PresentationFormat>와이드스크린</PresentationFormat>
  <Paragraphs>186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4" baseType="lpstr">
      <vt:lpstr>Adobe 고딕 Std B</vt:lpstr>
      <vt:lpstr>맑은 고딕</vt:lpstr>
      <vt:lpstr>나눔고딕 ExtraBold</vt:lpstr>
      <vt:lpstr>Arial</vt:lpstr>
      <vt:lpstr>나눔고딕</vt:lpstr>
      <vt:lpstr>Calibri</vt:lpstr>
      <vt:lpstr>Noto Sans</vt:lpstr>
      <vt:lpstr>Office 테마</vt:lpstr>
      <vt:lpstr>PowerPoint 프레젠테이션</vt:lpstr>
      <vt:lpstr>목차</vt:lpstr>
      <vt:lpstr>PowerPoint 프레젠테이션</vt:lpstr>
      <vt:lpstr>01. 역할 분담</vt:lpstr>
      <vt:lpstr>01. 프로젝트 주제 소개</vt:lpstr>
      <vt:lpstr>01. 프로젝트 주제 소개</vt:lpstr>
      <vt:lpstr>PowerPoint 프레젠테이션</vt:lpstr>
      <vt:lpstr>02. 데이터 소개 및 탐색</vt:lpstr>
      <vt:lpstr>02. 데이터 소개 및 탐색</vt:lpstr>
      <vt:lpstr>02. 네이버 쇼핑 크롤링</vt:lpstr>
      <vt:lpstr>PowerPoint 프레젠테이션</vt:lpstr>
      <vt:lpstr>03. 데이터 전처리 과정 및 시각화</vt:lpstr>
      <vt:lpstr>PowerPoint 프레젠테이션</vt:lpstr>
      <vt:lpstr>04. Kobert-tokenizer</vt:lpstr>
      <vt:lpstr>04. 적용한 분석 기법 및 모델 소개</vt:lpstr>
      <vt:lpstr>PowerPoint 프레젠테이션</vt:lpstr>
      <vt:lpstr>05. 모델링 평가 지표</vt:lpstr>
      <vt:lpstr>PowerPoint 프레젠테이션</vt:lpstr>
      <vt:lpstr>06. 모델을 활용한 웹 서비스에 대한 소개</vt:lpstr>
      <vt:lpstr>06. 모델을 활용한 웹 서비스에 대한 소개</vt:lpstr>
      <vt:lpstr>06. 모델을 활용한 웹 서비스에 대한 소개</vt:lpstr>
      <vt:lpstr>PowerPoint 프레젠테이션</vt:lpstr>
      <vt:lpstr>07. AWS 배포 과정</vt:lpstr>
      <vt:lpstr>PowerPoint 프레젠테이션</vt:lpstr>
      <vt:lpstr>08. 후속 과제</vt:lpstr>
      <vt:lpstr>PowerPoint 프레젠테이션</vt:lpstr>
    </vt:vector>
  </TitlesOfParts>
  <Manager>Slide Members</Manager>
  <Company>YESFORM Co.,Ltd.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IA.HAN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은영 박</cp:lastModifiedBy>
  <cp:revision>103</cp:revision>
  <dcterms:created xsi:type="dcterms:W3CDTF">2022-01-01T06:51:30Z</dcterms:created>
  <dcterms:modified xsi:type="dcterms:W3CDTF">2023-05-08T06:32:13Z</dcterms:modified>
  <cp:category>www.slidemembers.com</cp:category>
</cp:coreProperties>
</file>

<file path=docProps/thumbnail.jpeg>
</file>